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3" r:id="rId21"/>
    <p:sldId id="305" r:id="rId22"/>
    <p:sldId id="285" r:id="rId23"/>
    <p:sldId id="286" r:id="rId24"/>
    <p:sldId id="306" r:id="rId25"/>
    <p:sldId id="307" r:id="rId26"/>
    <p:sldId id="308" r:id="rId27"/>
    <p:sldId id="309"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6E8CC8A-E679-464E-B86B-BCC78D3F8F67}"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200141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E8CC8A-E679-464E-B86B-BCC78D3F8F67}"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292649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E8CC8A-E679-464E-B86B-BCC78D3F8F67}"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363333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03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8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40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1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528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5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61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E8CC8A-E679-464E-B86B-BCC78D3F8F67}"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15569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152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21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3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51678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8886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84871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8212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190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29773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116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8CC8A-E679-464E-B86B-BCC78D3F8F67}"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3393614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92190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26407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67508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73683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24/04/2019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3901201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24/04/2019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817796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24/04/2019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4061963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24/04/2019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2526763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24/04/2019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2191026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24/04/2019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10963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6E8CC8A-E679-464E-B86B-BCC78D3F8F67}"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662460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24/04/2019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1126210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24/04/2019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3459197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24/04/2019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316748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24/04/2019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669033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24/04/2019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116511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4/24/2019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3463593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4/24/2019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73735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4/24/2019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2403829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4/24/2019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1511373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4/24/2019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12546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6E8CC8A-E679-464E-B86B-BCC78D3F8F67}" type="datetimeFigureOut">
              <a:rPr lang="en-AU" smtClean="0"/>
              <a:t>24/04/2019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3237559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4/24/2019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511636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4/24/2019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452181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4/24/2019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217172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4/24/2019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960226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4/24/2019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405919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4/24/2019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68379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6E8CC8A-E679-464E-B86B-BCC78D3F8F67}" type="datetimeFigureOut">
              <a:rPr lang="en-AU" smtClean="0"/>
              <a:t>24/04/2019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236839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8CC8A-E679-464E-B86B-BCC78D3F8F67}" type="datetimeFigureOut">
              <a:rPr lang="en-AU" smtClean="0"/>
              <a:t>24/04/2019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70704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CC8A-E679-464E-B86B-BCC78D3F8F67}"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2155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CC8A-E679-464E-B86B-BCC78D3F8F67}"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186ECF-76D2-4E34-A660-F9A0A937B0D2}" type="slidenum">
              <a:rPr lang="en-AU" smtClean="0"/>
              <a:t>‹#›</a:t>
            </a:fld>
            <a:endParaRPr lang="en-AU"/>
          </a:p>
        </p:txBody>
      </p:sp>
    </p:spTree>
    <p:extLst>
      <p:ext uri="{BB962C8B-B14F-4D97-AF65-F5344CB8AC3E}">
        <p14:creationId xmlns:p14="http://schemas.microsoft.com/office/powerpoint/2010/main" val="79198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8CC8A-E679-464E-B86B-BCC78D3F8F67}" type="datetimeFigureOut">
              <a:rPr lang="en-AU" smtClean="0"/>
              <a:t>24/04/2019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86ECF-76D2-4E34-A660-F9A0A937B0D2}" type="slidenum">
              <a:rPr lang="en-AU" smtClean="0"/>
              <a:t>‹#›</a:t>
            </a:fld>
            <a:endParaRPr lang="en-AU"/>
          </a:p>
        </p:txBody>
      </p:sp>
    </p:spTree>
    <p:extLst>
      <p:ext uri="{BB962C8B-B14F-4D97-AF65-F5344CB8AC3E}">
        <p14:creationId xmlns:p14="http://schemas.microsoft.com/office/powerpoint/2010/main" val="394365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27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24/04/2019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5076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24/04/2019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3379259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588202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388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6480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effectLst>
              </a:rPr>
              <a:t>Tanggungjawab</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Penting</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Waliyyul</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Amri</a:t>
            </a:r>
            <a:r>
              <a:rPr lang="en-US" sz="3200" b="1" dirty="0" smtClean="0">
                <a:solidFill>
                  <a:schemeClr val="bg1"/>
                </a:solidFill>
                <a:effectLst>
                  <a:glow rad="101600">
                    <a:schemeClr val="tx1">
                      <a:alpha val="60000"/>
                    </a:schemeClr>
                  </a:glow>
                </a:effectLst>
              </a:rPr>
              <a:t> </a:t>
            </a:r>
            <a:endParaRPr lang="ms-MY" sz="3200" b="1" dirty="0">
              <a:solidFill>
                <a:schemeClr val="bg1"/>
              </a:solidFill>
              <a:effectLst>
                <a:glow rad="101600">
                  <a:schemeClr val="tx1">
                    <a:alpha val="60000"/>
                  </a:schemeClr>
                </a:glow>
              </a:effectLst>
            </a:endParaRPr>
          </a:p>
        </p:txBody>
      </p:sp>
      <p:sp>
        <p:nvSpPr>
          <p:cNvPr id="4" name="Rectangle 3"/>
          <p:cNvSpPr/>
          <p:nvPr/>
        </p:nvSpPr>
        <p:spPr>
          <a:xfrm>
            <a:off x="467544" y="1052736"/>
            <a:ext cx="8280920" cy="129614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Negeri Terengganu Darul Iman</a:t>
            </a:r>
          </a:p>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(Sistem Dan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Institusi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Waliyyul</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Amri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Yang Sangat Kemas </a:t>
            </a:r>
          </a:p>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Dan Mematuhi Syara’)</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5" name="Rectangle 4"/>
          <p:cNvSpPr/>
          <p:nvPr/>
        </p:nvSpPr>
        <p:spPr>
          <a:xfrm>
            <a:off x="971600" y="2564904"/>
            <a:ext cx="7776864" cy="9361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Memastikan </a:t>
            </a:r>
            <a:r>
              <a:rPr lang="ms-MY" sz="2400" b="1" dirty="0" smtClean="0">
                <a:effectLst>
                  <a:glow rad="101600">
                    <a:schemeClr val="tx1">
                      <a:alpha val="60000"/>
                    </a:schemeClr>
                  </a:glow>
                  <a:outerShdw blurRad="38100" dist="38100" dir="2700000" algn="tl">
                    <a:srgbClr val="000000">
                      <a:alpha val="43137"/>
                    </a:srgbClr>
                  </a:outerShdw>
                </a:effectLst>
                <a:latin typeface="+mj-lt"/>
              </a:rPr>
              <a:t>Kedaulatan Dan Kesucian Islam Terpelihara</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ight Arrow 5"/>
          <p:cNvSpPr/>
          <p:nvPr/>
        </p:nvSpPr>
        <p:spPr>
          <a:xfrm>
            <a:off x="251520" y="2708920"/>
            <a:ext cx="576064" cy="432048"/>
          </a:xfrm>
          <a:prstGeom prst="rightArrow">
            <a:avLst/>
          </a:prstGeom>
          <a:solidFill>
            <a:schemeClr val="accent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rPr>
              <a:t>1</a:t>
            </a: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7" name="Right Arrow 6"/>
          <p:cNvSpPr/>
          <p:nvPr/>
        </p:nvSpPr>
        <p:spPr>
          <a:xfrm>
            <a:off x="225949" y="3645024"/>
            <a:ext cx="576064" cy="432048"/>
          </a:xfrm>
          <a:prstGeom prst="rightArrow">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rPr>
              <a:t>2</a:t>
            </a: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8" name="Right Arrow 7"/>
          <p:cNvSpPr/>
          <p:nvPr/>
        </p:nvSpPr>
        <p:spPr>
          <a:xfrm>
            <a:off x="251520" y="4581128"/>
            <a:ext cx="576064" cy="432048"/>
          </a:xfrm>
          <a:prstGeom prst="rightArrow">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rPr>
              <a:t>3</a:t>
            </a: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971600" y="3645024"/>
            <a:ext cx="7776864" cy="72008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Memastikan Hak-hak Rakyat </a:t>
            </a:r>
            <a:r>
              <a:rPr lang="ms-MY" sz="2400" b="1" dirty="0" smtClean="0">
                <a:effectLst>
                  <a:glow rad="101600">
                    <a:schemeClr val="tx1">
                      <a:alpha val="60000"/>
                    </a:schemeClr>
                  </a:glow>
                  <a:outerShdw blurRad="38100" dist="38100" dir="2700000" algn="tl">
                    <a:srgbClr val="000000">
                      <a:alpha val="43137"/>
                    </a:srgbClr>
                  </a:outerShdw>
                </a:effectLst>
                <a:latin typeface="+mj-lt"/>
              </a:rPr>
              <a:t>Terjamin</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0" name="Rectangle 9"/>
          <p:cNvSpPr/>
          <p:nvPr/>
        </p:nvSpPr>
        <p:spPr>
          <a:xfrm>
            <a:off x="971600" y="4509120"/>
            <a:ext cx="7776864" cy="792088"/>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Prihatin Kepada Pemeliharaan Dan Pembangunan Harta-harta Islam Seperti Zakat, Wakaf Dan Baitulmal</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1" name="Rectangle 10"/>
          <p:cNvSpPr/>
          <p:nvPr/>
        </p:nvSpPr>
        <p:spPr>
          <a:xfrm>
            <a:off x="971600" y="5445224"/>
            <a:ext cx="7776864" cy="1080120"/>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Mentauliahkan Pegawai-pegawai Yang Bertanggungjawab Mentadbir Negeri Dan Rakyat, Hal Ehwal Islam, Mahkamah Syariah, Penguatkuasaan Dan Hal Ehwal Fatwa</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2" name="Right Arrow 11"/>
          <p:cNvSpPr/>
          <p:nvPr/>
        </p:nvSpPr>
        <p:spPr>
          <a:xfrm>
            <a:off x="225949" y="5589240"/>
            <a:ext cx="576064" cy="432048"/>
          </a:xfrm>
          <a:prstGeom prst="rightArrow">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rPr>
              <a:t>4</a:t>
            </a:r>
            <a:endParaRPr lang="ms-MY" sz="20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Imam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Mawardi</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179512" y="1340768"/>
            <a:ext cx="6768752" cy="792088"/>
          </a:xfrm>
          <a:prstGeom prst="roundRect">
            <a:avLst/>
          </a:prstGeom>
          <a:blipFill>
            <a:blip r:embed="rId3">
              <a:duotone>
                <a:prstClr val="black"/>
                <a:srgbClr val="00B050">
                  <a:tint val="45000"/>
                  <a:satMod val="400000"/>
                </a:srgbClr>
              </a:duotone>
            </a:blip>
            <a:tile tx="0" ty="0" sx="100000" sy="100000" flip="none" algn="tl"/>
          </a:blip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Karya Bertajuk </a:t>
            </a:r>
            <a:r>
              <a:rPr lang="ar-SA" sz="2800" b="1" dirty="0" smtClean="0">
                <a:effectLst>
                  <a:glow rad="101600">
                    <a:schemeClr val="tx1">
                      <a:alpha val="60000"/>
                    </a:schemeClr>
                  </a:glow>
                  <a:outerShdw blurRad="38100" dist="38100" dir="2700000" algn="tl">
                    <a:srgbClr val="000000">
                      <a:alpha val="43137"/>
                    </a:srgbClr>
                  </a:outerShdw>
                </a:effectLst>
                <a:latin typeface="+mj-lt"/>
              </a:rPr>
              <a:t>الأحكام السلطانية</a:t>
            </a:r>
            <a:r>
              <a:rPr lang="en-US" sz="2800" b="1" dirty="0" smtClean="0">
                <a:effectLst>
                  <a:glow rad="101600">
                    <a:schemeClr val="tx1">
                      <a:alpha val="60000"/>
                    </a:schemeClr>
                  </a:glow>
                  <a:outerShdw blurRad="38100" dist="38100" dir="2700000" algn="tl">
                    <a:srgbClr val="000000">
                      <a:alpha val="43137"/>
                    </a:srgbClr>
                  </a:outerShdw>
                </a:effectLst>
                <a:latin typeface="+mj-lt"/>
              </a:rPr>
              <a:t> </a:t>
            </a:r>
            <a:r>
              <a:rPr lang="ms-MY" sz="2800" b="1" dirty="0" smtClean="0">
                <a:effectLst>
                  <a:glow rad="101600">
                    <a:schemeClr val="tx1">
                      <a:alpha val="60000"/>
                    </a:schemeClr>
                  </a:glow>
                  <a:outerShdw blurRad="38100" dist="38100" dir="2700000" algn="tl">
                    <a:srgbClr val="000000">
                      <a:alpha val="43137"/>
                    </a:srgbClr>
                  </a:outerShdw>
                </a:effectLst>
                <a:latin typeface="+mj-lt"/>
              </a:rPr>
              <a:t>:</a:t>
            </a:r>
            <a:endParaRPr lang="ms-MY" sz="2800" b="1" dirty="0">
              <a:effectLst>
                <a:glow rad="101600">
                  <a:schemeClr val="tx1">
                    <a:alpha val="60000"/>
                  </a:schemeClr>
                </a:glow>
                <a:outerShdw blurRad="38100" dist="38100" dir="2700000" algn="tl">
                  <a:srgbClr val="000000">
                    <a:alpha val="43137"/>
                  </a:srgbClr>
                </a:outerShdw>
              </a:effectLst>
              <a:latin typeface="+mj-lt"/>
            </a:endParaRPr>
          </a:p>
        </p:txBody>
      </p:sp>
      <p:sp>
        <p:nvSpPr>
          <p:cNvPr id="5" name="Content Placeholder 2"/>
          <p:cNvSpPr txBox="1">
            <a:spLocks/>
          </p:cNvSpPr>
          <p:nvPr/>
        </p:nvSpPr>
        <p:spPr>
          <a:xfrm>
            <a:off x="665566" y="2492896"/>
            <a:ext cx="8010889" cy="2448272"/>
          </a:xfrm>
          <a:prstGeom prst="rect">
            <a:avLst/>
          </a:prstGeom>
          <a:blipFill>
            <a:blip r:embed="rId4">
              <a:duotone>
                <a:prstClr val="black"/>
                <a:schemeClr val="accent4">
                  <a:lumMod val="20000"/>
                  <a:lumOff val="80000"/>
                  <a:tint val="45000"/>
                  <a:satMod val="400000"/>
                </a:schemeClr>
              </a:duotone>
            </a:blip>
            <a:tile tx="0" ty="0" sx="100000" sy="100000" flip="none" algn="tl"/>
          </a:blipFill>
          <a:scene3d>
            <a:camera prst="orthographicFront"/>
            <a:lightRig rig="threePt" dir="t"/>
          </a:scene3d>
          <a:sp3d>
            <a:bevelT w="114300" prst="artDeco"/>
          </a:sp3d>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 Pemerintah Atau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Waliyyul</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 Tersebut Bermakna Dia Telah Melaksanakan Hak Allah, Maka Wajib Ke Atas Rakyat Mentaati, Menyokong Dan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Waliyyul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 Demi Kebaikan Yang Menyeluruh”. </a:t>
            </a:r>
            <a:endPar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Horizontal Scroll 5"/>
          <p:cNvSpPr/>
          <p:nvPr/>
        </p:nvSpPr>
        <p:spPr>
          <a:xfrm>
            <a:off x="1886487" y="5157192"/>
            <a:ext cx="6718626" cy="1224136"/>
          </a:xfrm>
          <a:prstGeom prst="horizontalScroll">
            <a:avLst/>
          </a:prstGeom>
          <a:blipFill>
            <a:blip r:embed="rId5">
              <a:duotone>
                <a:prstClr val="black"/>
                <a:schemeClr val="accent5">
                  <a:tint val="45000"/>
                  <a:satMod val="400000"/>
                </a:schemeClr>
              </a:duotone>
            </a:blip>
            <a:tile tx="0" ty="0" sx="100000" sy="100000" flip="none" algn="tl"/>
          </a:blip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FF00"/>
                </a:solidFill>
                <a:effectLst>
                  <a:glow rad="101600">
                    <a:schemeClr val="tx1">
                      <a:alpha val="60000"/>
                    </a:schemeClr>
                  </a:glow>
                  <a:outerShdw blurRad="38100" dist="38100" dir="2700000" algn="tl">
                    <a:srgbClr val="000000">
                      <a:alpha val="43137"/>
                    </a:srgbClr>
                  </a:outerShdw>
                </a:effectLst>
                <a:latin typeface="+mj-lt"/>
              </a:rPr>
              <a:t>Maulana</a:t>
            </a:r>
            <a:r>
              <a:rPr lang="en-US" sz="2400" b="1" i="1" dirty="0" smtClean="0">
                <a:solidFill>
                  <a:srgbClr val="FFFF00"/>
                </a:solidFill>
                <a:effectLst>
                  <a:glow rad="101600">
                    <a:schemeClr val="tx1">
                      <a:alpha val="60000"/>
                    </a:schemeClr>
                  </a:glow>
                  <a:outerShdw blurRad="38100" dist="38100" dir="2700000" algn="tl">
                    <a:srgbClr val="000000">
                      <a:alpha val="43137"/>
                    </a:srgbClr>
                  </a:outerShdw>
                </a:effectLst>
                <a:latin typeface="+mj-lt"/>
              </a:rPr>
              <a:t> Sultan</a:t>
            </a:r>
            <a:r>
              <a:rPr lang="ms-MY" sz="2400" b="1" i="1" dirty="0" smtClean="0">
                <a:solidFill>
                  <a:srgbClr val="FFFF00"/>
                </a:solidFill>
                <a:effectLst>
                  <a:glow rad="101600">
                    <a:schemeClr val="tx1">
                      <a:alpha val="60000"/>
                    </a:schemeClr>
                  </a:glow>
                  <a:outerShdw blurRad="38100" dist="38100" dir="2700000" algn="tl">
                    <a:srgbClr val="000000">
                      <a:alpha val="43137"/>
                    </a:srgbClr>
                  </a:outerShdw>
                </a:effectLst>
                <a:latin typeface="+mj-lt"/>
              </a:rPr>
              <a:t>  </a:t>
            </a:r>
            <a:r>
              <a:rPr lang="ms-MY" sz="2000" b="1" i="1" dirty="0" smtClean="0">
                <a:solidFill>
                  <a:srgbClr val="FFFF00"/>
                </a:solidFill>
                <a:effectLst>
                  <a:glow rad="101600">
                    <a:schemeClr val="tx1">
                      <a:alpha val="60000"/>
                    </a:schemeClr>
                  </a:glow>
                  <a:outerShdw blurRad="38100" dist="38100" dir="2700000" algn="tl">
                    <a:srgbClr val="000000">
                      <a:alpha val="43137"/>
                    </a:srgbClr>
                  </a:outerShdw>
                </a:effectLst>
                <a:latin typeface="+mj-lt"/>
              </a:rPr>
              <a:t>ADALAH </a:t>
            </a:r>
            <a:r>
              <a:rPr lang="ms-MY" sz="2000" b="1" i="1" dirty="0" smtClean="0">
                <a:solidFill>
                  <a:srgbClr val="FFFF00"/>
                </a:solidFill>
                <a:effectLst>
                  <a:glow rad="101600">
                    <a:schemeClr val="tx1">
                      <a:alpha val="60000"/>
                    </a:schemeClr>
                  </a:glow>
                  <a:outerShdw blurRad="38100" dist="38100" dir="2700000" algn="tl">
                    <a:srgbClr val="000000">
                      <a:alpha val="43137"/>
                    </a:srgbClr>
                  </a:outerShdw>
                </a:effectLst>
                <a:latin typeface="+mj-lt"/>
              </a:rPr>
              <a:t>PEMBELA ISLAM, PAYUNG NEGERI DAN RAKYAT</a:t>
            </a:r>
            <a:endParaRPr lang="ms-MY" sz="2000" b="1" i="1" dirty="0">
              <a:solidFill>
                <a:srgbClr val="FFFF00"/>
              </a:solidFill>
              <a:effectLst>
                <a:glow rad="101600">
                  <a:schemeClr val="tx1">
                    <a:alpha val="60000"/>
                  </a:schemeClr>
                </a:glow>
                <a:outerShdw blurRad="38100" dist="38100" dir="2700000" algn="tl">
                  <a:srgbClr val="000000">
                    <a:alpha val="43137"/>
                  </a:srgbClr>
                </a:outerShdw>
              </a:effectLst>
              <a:latin typeface="+mj-lt"/>
            </a:endParaRPr>
          </a:p>
        </p:txBody>
      </p:sp>
      <p:sp>
        <p:nvSpPr>
          <p:cNvPr id="8" name="Bent-Up Arrow 7"/>
          <p:cNvSpPr/>
          <p:nvPr/>
        </p:nvSpPr>
        <p:spPr>
          <a:xfrm rot="5400000">
            <a:off x="425680" y="1872053"/>
            <a:ext cx="864097" cy="675076"/>
          </a:xfrm>
          <a:prstGeom prst="bentUpArrow">
            <a:avLst>
              <a:gd name="adj1" fmla="val 30701"/>
              <a:gd name="adj2" fmla="val 25000"/>
              <a:gd name="adj3" fmla="val 25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85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effectLst>
              </a:rPr>
              <a:t>Mentaati</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Pihak</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Waliyyul</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Amri</a:t>
            </a:r>
            <a:endParaRPr lang="ms-MY" sz="3200" b="1" dirty="0">
              <a:solidFill>
                <a:schemeClr val="bg1"/>
              </a:solidFill>
              <a:effectLst>
                <a:glow rad="101600">
                  <a:schemeClr val="tx1">
                    <a:alpha val="60000"/>
                  </a:schemeClr>
                </a:glow>
              </a:effectLst>
            </a:endParaRPr>
          </a:p>
        </p:txBody>
      </p:sp>
      <p:sp>
        <p:nvSpPr>
          <p:cNvPr id="4" name="Rounded Rectangle 3"/>
          <p:cNvSpPr/>
          <p:nvPr/>
        </p:nvSpPr>
        <p:spPr>
          <a:xfrm>
            <a:off x="1259632" y="2132856"/>
            <a:ext cx="7128792"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Memastikan Kestabilan Rakyat Dari Segi Perpaduan, Saling Menghormati Dan Bekerjasama </a:t>
            </a:r>
          </a:p>
        </p:txBody>
      </p:sp>
      <p:sp>
        <p:nvSpPr>
          <p:cNvPr id="5" name="Rounded Rectangle 4"/>
          <p:cNvSpPr/>
          <p:nvPr/>
        </p:nvSpPr>
        <p:spPr>
          <a:xfrm>
            <a:off x="1259632" y="3604739"/>
            <a:ext cx="7128792" cy="11204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Menghindari Perkara Yang Menimbulkan Perpecahan Dan Rasa Tidak Puas Hati Atau Diabaikan</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6" name="Curved Left Arrow 5"/>
          <p:cNvSpPr/>
          <p:nvPr/>
        </p:nvSpPr>
        <p:spPr>
          <a:xfrm>
            <a:off x="8100392" y="2924944"/>
            <a:ext cx="504056" cy="108012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7" name="Right Arrow Callout 6"/>
          <p:cNvSpPr/>
          <p:nvPr/>
        </p:nvSpPr>
        <p:spPr>
          <a:xfrm>
            <a:off x="467544" y="2348880"/>
            <a:ext cx="677652" cy="560203"/>
          </a:xfrm>
          <a:prstGeom prst="rightArrowCallout">
            <a:avLst/>
          </a:prstGeom>
          <a:blipFill>
            <a:blip r:embed="rId3">
              <a:duotone>
                <a:prstClr val="black"/>
                <a:schemeClr val="accent4">
                  <a:lumMod val="40000"/>
                  <a:lumOff val="60000"/>
                  <a:tint val="45000"/>
                  <a:satMod val="400000"/>
                </a:schemeClr>
              </a:duotone>
            </a:blip>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ms-MY" sz="2400" b="1" dirty="0"/>
          </a:p>
        </p:txBody>
      </p:sp>
      <p:sp>
        <p:nvSpPr>
          <p:cNvPr id="8" name="Right Arrow Callout 7"/>
          <p:cNvSpPr/>
          <p:nvPr/>
        </p:nvSpPr>
        <p:spPr>
          <a:xfrm>
            <a:off x="467544" y="3717032"/>
            <a:ext cx="677652" cy="560203"/>
          </a:xfrm>
          <a:prstGeom prst="rightArrowCallout">
            <a:avLst/>
          </a:prstGeom>
          <a:blipFill>
            <a:blip r:embed="rId3">
              <a:duotone>
                <a:prstClr val="black"/>
                <a:schemeClr val="accent4">
                  <a:lumMod val="40000"/>
                  <a:lumOff val="60000"/>
                  <a:tint val="45000"/>
                  <a:satMod val="400000"/>
                </a:schemeClr>
              </a:duotone>
            </a:blip>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ms-MY" sz="2400" b="1" dirty="0"/>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2417" y="116632"/>
            <a:ext cx="83529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TITAH UCAPAN MAULANA  SULTAN</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a:p>
            <a:pPr algn="ctr"/>
            <a:r>
              <a:rPr lang="sv-SE" sz="2400" b="1" dirty="0" smtClean="0">
                <a:effectLst>
                  <a:glow rad="101600">
                    <a:schemeClr val="tx1">
                      <a:alpha val="60000"/>
                    </a:schemeClr>
                  </a:glow>
                  <a:outerShdw blurRad="38100" dist="38100" dir="2700000" algn="tl">
                    <a:srgbClr val="000000">
                      <a:alpha val="43137"/>
                    </a:srgbClr>
                  </a:outerShdw>
                </a:effectLst>
                <a:latin typeface="+mj-lt"/>
              </a:rPr>
              <a:t>PERASMIAN PEMBUKAAN PENGGAL KEDUA DEWAN UNDANGAN NEGERI KE-14</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ectangle 5"/>
          <p:cNvSpPr/>
          <p:nvPr/>
        </p:nvSpPr>
        <p:spPr>
          <a:xfrm>
            <a:off x="1043608" y="1484784"/>
            <a:ext cx="7920880" cy="1008112"/>
          </a:xfrm>
          <a:prstGeom prst="rect">
            <a:avLst/>
          </a:prstGeom>
          <a:solidFill>
            <a:srgbClr val="6600FF"/>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Mengamalkan Konsep Kepimpinan Matang Dan Sejahtera</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7" name="Right Arrow Callout 6"/>
          <p:cNvSpPr/>
          <p:nvPr/>
        </p:nvSpPr>
        <p:spPr>
          <a:xfrm>
            <a:off x="405880" y="1556791"/>
            <a:ext cx="504056" cy="784087"/>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mj-lt"/>
              </a:rPr>
              <a:t>1</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8" name="Rectangle 7"/>
          <p:cNvSpPr/>
          <p:nvPr/>
        </p:nvSpPr>
        <p:spPr>
          <a:xfrm>
            <a:off x="1043608" y="2564905"/>
            <a:ext cx="7920880" cy="1008112"/>
          </a:xfrm>
          <a:prstGeom prst="rect">
            <a:avLst/>
          </a:prstGeom>
          <a:solidFill>
            <a:srgbClr val="FF0066"/>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Mengingatkan Supaya ketepikan Politik Kepartian</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9" name="Rectangle 8"/>
          <p:cNvSpPr/>
          <p:nvPr/>
        </p:nvSpPr>
        <p:spPr>
          <a:xfrm>
            <a:off x="1030110" y="3645025"/>
            <a:ext cx="7920880" cy="1008112"/>
          </a:xfrm>
          <a:prstGeom prst="rect">
            <a:avLst/>
          </a:prstGeom>
          <a:solidFill>
            <a:srgbClr val="00B0F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Memberi Keutamaan Kepada Kebajikan Rakyat Dan Pembangunan Negeri</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0" name="Right Arrow Callout 9"/>
          <p:cNvSpPr/>
          <p:nvPr/>
        </p:nvSpPr>
        <p:spPr>
          <a:xfrm>
            <a:off x="395536" y="2564904"/>
            <a:ext cx="504056" cy="784087"/>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mj-lt"/>
              </a:rPr>
              <a:t>2</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1" name="Right Arrow Callout 10"/>
          <p:cNvSpPr/>
          <p:nvPr/>
        </p:nvSpPr>
        <p:spPr>
          <a:xfrm>
            <a:off x="395536" y="3645024"/>
            <a:ext cx="504056" cy="784087"/>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mj-lt"/>
              </a:rPr>
              <a:t>3</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3" name="Rounded Rectangle 12"/>
          <p:cNvSpPr/>
          <p:nvPr/>
        </p:nvSpPr>
        <p:spPr>
          <a:xfrm>
            <a:off x="1907704" y="4581128"/>
            <a:ext cx="6876256" cy="20162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Mengetepikan</a:t>
            </a: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smtClean="0">
                <a:effectLst>
                  <a:glow rad="101600">
                    <a:schemeClr val="tx1">
                      <a:alpha val="60000"/>
                    </a:schemeClr>
                  </a:glow>
                  <a:outerShdw blurRad="38100" dist="38100" dir="2700000" algn="tl">
                    <a:srgbClr val="000000">
                      <a:alpha val="43137"/>
                    </a:srgbClr>
                  </a:outerShdw>
                </a:effectLst>
                <a:latin typeface="+mj-lt"/>
              </a:rPr>
              <a:t>Politik Kepartian </a:t>
            </a:r>
            <a:r>
              <a:rPr lang="ms-MY" sz="2400" b="1" dirty="0" smtClean="0">
                <a:effectLst>
                  <a:glow rad="101600">
                    <a:schemeClr val="tx1">
                      <a:alpha val="60000"/>
                    </a:schemeClr>
                  </a:glow>
                  <a:outerShdw blurRad="38100" dist="38100" dir="2700000" algn="tl">
                    <a:srgbClr val="000000">
                      <a:alpha val="43137"/>
                    </a:srgbClr>
                  </a:outerShdw>
                </a:effectLst>
                <a:latin typeface="+mj-lt"/>
              </a:rPr>
              <a:t>dalam Pentadbiran. </a:t>
            </a: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Terapkan Prinsip-prinsip </a:t>
            </a:r>
            <a:r>
              <a:rPr lang="ms-MY" sz="2400" b="1" dirty="0" smtClean="0">
                <a:effectLst>
                  <a:glow rad="101600">
                    <a:schemeClr val="tx1">
                      <a:alpha val="60000"/>
                    </a:schemeClr>
                  </a:glow>
                  <a:outerShdw blurRad="38100" dist="38100" dir="2700000" algn="tl">
                    <a:srgbClr val="000000">
                      <a:alpha val="43137"/>
                    </a:srgbClr>
                  </a:outerShdw>
                </a:effectLst>
                <a:latin typeface="+mj-lt"/>
              </a:rPr>
              <a:t>Keadilan Dan </a:t>
            </a:r>
            <a:r>
              <a:rPr lang="ms-MY" sz="2400" b="1" dirty="0" smtClean="0">
                <a:effectLst>
                  <a:glow rad="101600">
                    <a:schemeClr val="tx1">
                      <a:alpha val="60000"/>
                    </a:schemeClr>
                  </a:glow>
                  <a:outerShdw blurRad="38100" dist="38100" dir="2700000" algn="tl">
                    <a:srgbClr val="000000">
                      <a:alpha val="43137"/>
                    </a:srgbClr>
                  </a:outerShdw>
                </a:effectLst>
                <a:latin typeface="+mj-lt"/>
              </a:rPr>
              <a:t>Kebenaran. </a:t>
            </a: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Hindari </a:t>
            </a:r>
            <a:r>
              <a:rPr lang="ms-MY" sz="2400" b="1" dirty="0" smtClean="0">
                <a:effectLst>
                  <a:glow rad="101600">
                    <a:schemeClr val="tx1">
                      <a:alpha val="60000"/>
                    </a:schemeClr>
                  </a:glow>
                  <a:outerShdw blurRad="38100" dist="38100" dir="2700000" algn="tl">
                    <a:srgbClr val="000000">
                      <a:alpha val="43137"/>
                    </a:srgbClr>
                  </a:outerShdw>
                </a:effectLst>
                <a:latin typeface="+mj-lt"/>
              </a:rPr>
              <a:t>Perpecahan </a:t>
            </a:r>
            <a:r>
              <a:rPr lang="ms-MY" sz="2400" b="1" dirty="0" smtClean="0">
                <a:effectLst>
                  <a:glow rad="101600">
                    <a:schemeClr val="tx1">
                      <a:alpha val="60000"/>
                    </a:schemeClr>
                  </a:glow>
                  <a:outerShdw blurRad="38100" dist="38100" dir="2700000" algn="tl">
                    <a:srgbClr val="000000">
                      <a:alpha val="43137"/>
                    </a:srgbClr>
                  </a:outerShdw>
                </a:effectLst>
                <a:latin typeface="+mj-lt"/>
              </a:rPr>
              <a:t>Yang </a:t>
            </a:r>
            <a:r>
              <a:rPr lang="ms-MY" sz="2400" b="1" dirty="0" smtClean="0">
                <a:effectLst>
                  <a:glow rad="101600">
                    <a:schemeClr val="tx1">
                      <a:alpha val="60000"/>
                    </a:schemeClr>
                  </a:glow>
                  <a:outerShdw blurRad="38100" dist="38100" dir="2700000" algn="tl">
                    <a:srgbClr val="000000">
                      <a:alpha val="43137"/>
                    </a:srgbClr>
                  </a:outerShdw>
                </a:effectLst>
                <a:latin typeface="+mj-lt"/>
              </a:rPr>
              <a:t>Boleh Menjurus </a:t>
            </a:r>
            <a:r>
              <a:rPr lang="ms-MY" sz="2400" b="1" dirty="0" smtClean="0">
                <a:effectLst>
                  <a:glow rad="101600">
                    <a:schemeClr val="tx1">
                      <a:alpha val="60000"/>
                    </a:schemeClr>
                  </a:glow>
                  <a:outerShdw blurRad="38100" dist="38100" dir="2700000" algn="tl">
                    <a:srgbClr val="000000">
                      <a:alpha val="43137"/>
                    </a:srgbClr>
                  </a:outerShdw>
                </a:effectLst>
                <a:latin typeface="+mj-lt"/>
              </a:rPr>
              <a:t>Kepada Kelemahan Dan Kemunduran</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2" name="Pentagon 11"/>
          <p:cNvSpPr/>
          <p:nvPr/>
        </p:nvSpPr>
        <p:spPr>
          <a:xfrm>
            <a:off x="539552" y="4589129"/>
            <a:ext cx="1656184" cy="7840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mj-lt"/>
              </a:rPr>
              <a:t>Penting</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mj-lt"/>
            </a:endParaRPr>
          </a:p>
        </p:txBody>
      </p:sp>
      <p:sp>
        <p:nvSpPr>
          <p:cNvPr id="5" name="Down Arrow 4"/>
          <p:cNvSpPr/>
          <p:nvPr/>
        </p:nvSpPr>
        <p:spPr>
          <a:xfrm>
            <a:off x="1691680" y="1204753"/>
            <a:ext cx="720080" cy="560062"/>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91625" y="4629588"/>
            <a:ext cx="3136300" cy="962178"/>
          </a:xfrm>
          <a:prstGeom prst="rect">
            <a:avLst/>
          </a:prstGeom>
          <a:blipFill>
            <a:blip r:embed="rId3">
              <a:duotone>
                <a:prstClr val="black"/>
                <a:srgbClr val="00FF99">
                  <a:tint val="45000"/>
                  <a:satMod val="400000"/>
                </a:srgbClr>
              </a:duotone>
            </a:blip>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mj-lt"/>
              </a:rPr>
              <a:t>Memperlekehkan Institusi Di-raja </a:t>
            </a:r>
            <a:endParaRPr lang="ms-MY" sz="2400" b="1" i="1" dirty="0">
              <a:effectLst>
                <a:glow rad="101600">
                  <a:schemeClr val="tx1">
                    <a:alpha val="60000"/>
                  </a:schemeClr>
                </a:glow>
                <a:outerShdw blurRad="38100" dist="38100" dir="2700000" algn="tl">
                  <a:srgbClr val="000000">
                    <a:alpha val="43137"/>
                  </a:srgbClr>
                </a:outerShdw>
              </a:effectLst>
              <a:latin typeface="+mj-lt"/>
            </a:endParaRPr>
          </a:p>
        </p:txBody>
      </p:sp>
      <p:sp>
        <p:nvSpPr>
          <p:cNvPr id="7" name="Rectangle 6"/>
          <p:cNvSpPr/>
          <p:nvPr/>
        </p:nvSpPr>
        <p:spPr>
          <a:xfrm>
            <a:off x="4892084" y="5589240"/>
            <a:ext cx="3136300" cy="1152128"/>
          </a:xfrm>
          <a:prstGeom prst="rect">
            <a:avLst/>
          </a:prstGeom>
          <a:blipFill>
            <a:blip r:embed="rId3">
              <a:duotone>
                <a:prstClr val="black"/>
                <a:srgbClr val="00B0F0">
                  <a:tint val="45000"/>
                  <a:satMod val="400000"/>
                </a:srgbClr>
              </a:duotone>
            </a:blip>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mj-lt"/>
              </a:rPr>
              <a:t>Mencetuskan </a:t>
            </a:r>
            <a:r>
              <a:rPr lang="ms-MY" sz="2400" b="1" i="1" dirty="0" smtClean="0">
                <a:effectLst>
                  <a:glow rad="101600">
                    <a:schemeClr val="tx1">
                      <a:alpha val="60000"/>
                    </a:schemeClr>
                  </a:glow>
                  <a:outerShdw blurRad="38100" dist="38100" dir="2700000" algn="tl">
                    <a:srgbClr val="000000">
                      <a:alpha val="43137"/>
                    </a:srgbClr>
                  </a:outerShdw>
                </a:effectLst>
                <a:latin typeface="+mj-lt"/>
              </a:rPr>
              <a:t>Suasana Negatif dan Tidak Stabil</a:t>
            </a:r>
            <a:endParaRPr lang="ms-MY" sz="2400" b="1" i="1" dirty="0">
              <a:effectLst>
                <a:glow rad="101600">
                  <a:schemeClr val="tx1">
                    <a:alpha val="60000"/>
                  </a:schemeClr>
                </a:glow>
                <a:outerShdw blurRad="38100" dist="38100" dir="2700000" algn="tl">
                  <a:srgbClr val="000000">
                    <a:alpha val="43137"/>
                  </a:srgbClr>
                </a:outerShdw>
              </a:effectLst>
              <a:latin typeface="+mj-lt"/>
            </a:endParaRPr>
          </a:p>
        </p:txBody>
      </p:sp>
      <p:sp>
        <p:nvSpPr>
          <p:cNvPr id="8" name="Curved Left Arrow 7"/>
          <p:cNvSpPr/>
          <p:nvPr/>
        </p:nvSpPr>
        <p:spPr>
          <a:xfrm>
            <a:off x="7819057" y="4060937"/>
            <a:ext cx="536108" cy="1008112"/>
          </a:xfrm>
          <a:prstGeom prst="curvedLef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b="1" i="1" dirty="0">
              <a:solidFill>
                <a:schemeClr val="tx1"/>
              </a:solidFill>
              <a:effectLst>
                <a:glow rad="101600">
                  <a:schemeClr val="tx1">
                    <a:alpha val="60000"/>
                  </a:schemeClr>
                </a:glow>
                <a:outerShdw blurRad="38100" dist="38100" dir="2700000" algn="tl">
                  <a:srgbClr val="000000">
                    <a:alpha val="43137"/>
                  </a:srgbClr>
                </a:outerShdw>
              </a:effectLst>
              <a:latin typeface="+mj-lt"/>
            </a:endParaRPr>
          </a:p>
        </p:txBody>
      </p:sp>
      <p:sp>
        <p:nvSpPr>
          <p:cNvPr id="9" name="Curved Left Arrow 8"/>
          <p:cNvSpPr/>
          <p:nvPr/>
        </p:nvSpPr>
        <p:spPr>
          <a:xfrm>
            <a:off x="8021312" y="5142791"/>
            <a:ext cx="536108" cy="1008112"/>
          </a:xfrm>
          <a:prstGeom prst="curvedLef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b="1" i="1" dirty="0">
              <a:solidFill>
                <a:schemeClr val="tx1"/>
              </a:solidFill>
              <a:effectLst>
                <a:glow rad="101600">
                  <a:schemeClr val="tx1">
                    <a:alpha val="60000"/>
                  </a:schemeClr>
                </a:glow>
                <a:outerShdw blurRad="38100" dist="38100" dir="2700000" algn="tl">
                  <a:srgbClr val="000000">
                    <a:alpha val="43137"/>
                  </a:srgbClr>
                </a:outerShdw>
              </a:effectLst>
              <a:latin typeface="+mj-lt"/>
            </a:endParaRPr>
          </a:p>
        </p:txBody>
      </p:sp>
      <p:sp>
        <p:nvSpPr>
          <p:cNvPr id="10" name="Rounded Rectangle 9"/>
          <p:cNvSpPr/>
          <p:nvPr/>
        </p:nvSpPr>
        <p:spPr>
          <a:xfrm>
            <a:off x="3131840" y="1412776"/>
            <a:ext cx="5544616" cy="1008112"/>
          </a:xfrm>
          <a:prstGeom prst="roundRect">
            <a:avLst/>
          </a:prstGeom>
          <a:blipFill>
            <a:blip r:embed="rId4">
              <a:duotone>
                <a:prstClr val="black"/>
                <a:srgbClr val="FFFF00">
                  <a:tint val="45000"/>
                  <a:satMod val="400000"/>
                </a:srgbClr>
              </a:duotone>
            </a:blip>
            <a:tile tx="0" ty="0" sx="100000" sy="100000" flip="none" algn="tl"/>
          </a:blip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b="1" dirty="0" smtClean="0">
                <a:effectLst>
                  <a:glow rad="101600">
                    <a:schemeClr val="tx1">
                      <a:alpha val="60000"/>
                    </a:schemeClr>
                  </a:glow>
                  <a:outerShdw blurRad="38100" dist="38100" dir="2700000" algn="tl">
                    <a:srgbClr val="000000">
                      <a:alpha val="43137"/>
                    </a:srgbClr>
                  </a:outerShdw>
                </a:effectLst>
                <a:latin typeface="+mj-lt"/>
              </a:rPr>
              <a:t>Rakyat Berwaspada Dan Bekerjasama Supaya Tidak Membiarkan Perbuatan Biadab Menular Di Negeri Yang Dikasihi</a:t>
            </a:r>
            <a:endParaRPr lang="ms-MY" b="1" dirty="0">
              <a:effectLst>
                <a:glow rad="101600">
                  <a:schemeClr val="tx1">
                    <a:alpha val="60000"/>
                  </a:schemeClr>
                </a:glow>
                <a:outerShdw blurRad="38100" dist="38100" dir="2700000" algn="tl">
                  <a:srgbClr val="000000">
                    <a:alpha val="43137"/>
                  </a:srgbClr>
                </a:outerShdw>
              </a:effectLst>
              <a:latin typeface="+mj-lt"/>
            </a:endParaRPr>
          </a:p>
        </p:txBody>
      </p:sp>
      <p:sp>
        <p:nvSpPr>
          <p:cNvPr id="11" name="Flowchart: Process 10"/>
          <p:cNvSpPr/>
          <p:nvPr/>
        </p:nvSpPr>
        <p:spPr>
          <a:xfrm>
            <a:off x="323528" y="1484784"/>
            <a:ext cx="2088232" cy="864096"/>
          </a:xfrm>
          <a:prstGeom prst="flowChartProcess">
            <a:avLst/>
          </a:prstGeom>
          <a:blipFill>
            <a:blip r:embed="rId4">
              <a:duotone>
                <a:schemeClr val="accent5">
                  <a:shade val="45000"/>
                  <a:satMod val="135000"/>
                </a:schemeClr>
                <a:prstClr val="white"/>
              </a:duotone>
            </a:blip>
            <a:tile tx="0" ty="0" sx="100000" sy="100000" flip="none" algn="tl"/>
          </a:blip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smtClean="0">
                <a:effectLst>
                  <a:glow rad="101600">
                    <a:schemeClr val="tx1">
                      <a:alpha val="60000"/>
                    </a:schemeClr>
                  </a:glow>
                  <a:outerShdw blurRad="38100" dist="38100" dir="2700000" algn="tl">
                    <a:srgbClr val="000000">
                      <a:alpha val="43137"/>
                    </a:srgbClr>
                  </a:outerShdw>
                </a:effectLst>
                <a:latin typeface="+mj-lt"/>
              </a:rPr>
              <a:t>Nasihat</a:t>
            </a:r>
            <a:r>
              <a:rPr lang="en-US" sz="2000" b="1" dirty="0" smtClean="0">
                <a:effectLst>
                  <a:glow rad="101600">
                    <a:schemeClr val="tx1">
                      <a:alpha val="60000"/>
                    </a:schemeClr>
                  </a:glow>
                  <a:outerShdw blurRad="38100" dist="38100" dir="2700000" algn="tl">
                    <a:srgbClr val="000000">
                      <a:alpha val="43137"/>
                    </a:srgbClr>
                  </a:outerShdw>
                </a:effectLst>
                <a:latin typeface="+mj-lt"/>
              </a:rPr>
              <a:t> </a:t>
            </a:r>
            <a:r>
              <a:rPr lang="en-US" sz="2000" b="1" dirty="0" err="1" smtClean="0">
                <a:effectLst>
                  <a:glow rad="101600">
                    <a:schemeClr val="tx1">
                      <a:alpha val="60000"/>
                    </a:schemeClr>
                  </a:glow>
                  <a:outerShdw blurRad="38100" dist="38100" dir="2700000" algn="tl">
                    <a:srgbClr val="000000">
                      <a:alpha val="43137"/>
                    </a:srgbClr>
                  </a:outerShdw>
                </a:effectLst>
                <a:latin typeface="+mj-lt"/>
              </a:rPr>
              <a:t>Baginda</a:t>
            </a:r>
            <a:endParaRPr lang="ms-MY" sz="2000" b="1" dirty="0">
              <a:effectLst>
                <a:glow rad="101600">
                  <a:schemeClr val="tx1">
                    <a:alpha val="60000"/>
                  </a:schemeClr>
                </a:glow>
                <a:outerShdw blurRad="38100" dist="38100" dir="2700000" algn="tl">
                  <a:srgbClr val="000000">
                    <a:alpha val="43137"/>
                  </a:srgbClr>
                </a:outerShdw>
              </a:effectLst>
              <a:latin typeface="+mj-lt"/>
            </a:endParaRPr>
          </a:p>
        </p:txBody>
      </p:sp>
      <p:sp>
        <p:nvSpPr>
          <p:cNvPr id="12" name="Right Arrow 11"/>
          <p:cNvSpPr/>
          <p:nvPr/>
        </p:nvSpPr>
        <p:spPr>
          <a:xfrm>
            <a:off x="2555776" y="1717696"/>
            <a:ext cx="504056" cy="487168"/>
          </a:xfrm>
          <a:prstGeom prst="rightArrow">
            <a:avLst/>
          </a:prstGeom>
          <a:solidFill>
            <a:srgbClr val="FF0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a:p>
        </p:txBody>
      </p:sp>
      <p:sp>
        <p:nvSpPr>
          <p:cNvPr id="14" name="Rectangle 13"/>
          <p:cNvSpPr/>
          <p:nvPr/>
        </p:nvSpPr>
        <p:spPr>
          <a:xfrm>
            <a:off x="372417" y="116632"/>
            <a:ext cx="83529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TITAH UCAPAN MAULANA  SULTAN</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a:p>
            <a:pPr algn="ctr"/>
            <a:r>
              <a:rPr lang="sv-SE" sz="2400" b="1" dirty="0" smtClean="0">
                <a:effectLst>
                  <a:glow rad="101600">
                    <a:schemeClr val="tx1">
                      <a:alpha val="60000"/>
                    </a:schemeClr>
                  </a:glow>
                  <a:outerShdw blurRad="38100" dist="38100" dir="2700000" algn="tl">
                    <a:srgbClr val="000000">
                      <a:alpha val="43137"/>
                    </a:srgbClr>
                  </a:outerShdw>
                </a:effectLst>
                <a:latin typeface="+mj-lt"/>
              </a:rPr>
              <a:t>PERASMIAN PEMBUKAAN PENGGAL KEDUA DEWAN UNDANGAN NEGERI KE-14</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5" name="Rounded Rectangle 14"/>
          <p:cNvSpPr/>
          <p:nvPr/>
        </p:nvSpPr>
        <p:spPr>
          <a:xfrm>
            <a:off x="755576" y="2636912"/>
            <a:ext cx="6768752" cy="12473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mj-lt"/>
              </a:rPr>
              <a:t>Rakyat Bertanggungjawab Menghalang </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Usaha Pihak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mj-lt"/>
              </a:rPr>
              <a:t>pihak yang : </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5" name="Rectangle 4"/>
          <p:cNvSpPr/>
          <p:nvPr/>
        </p:nvSpPr>
        <p:spPr>
          <a:xfrm>
            <a:off x="4891625" y="3691695"/>
            <a:ext cx="3136300" cy="936104"/>
          </a:xfrm>
          <a:prstGeom prst="rect">
            <a:avLst/>
          </a:prstGeom>
          <a:blipFill>
            <a:blip r:embed="rId3">
              <a:duotone>
                <a:prstClr val="black"/>
                <a:schemeClr val="accent3">
                  <a:lumMod val="20000"/>
                  <a:lumOff val="80000"/>
                  <a:tint val="45000"/>
                  <a:satMod val="400000"/>
                </a:schemeClr>
              </a:duotone>
            </a:blip>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mj-lt"/>
              </a:rPr>
              <a:t>Menyentuh Kesucian </a:t>
            </a:r>
            <a:r>
              <a:rPr lang="ms-MY" sz="2400" b="1" i="1" dirty="0" smtClean="0">
                <a:effectLst>
                  <a:glow rad="101600">
                    <a:schemeClr val="tx1">
                      <a:alpha val="60000"/>
                    </a:schemeClr>
                  </a:glow>
                  <a:outerShdw blurRad="38100" dist="38100" dir="2700000" algn="tl">
                    <a:srgbClr val="000000">
                      <a:alpha val="43137"/>
                    </a:srgbClr>
                  </a:outerShdw>
                </a:effectLst>
                <a:latin typeface="+mj-lt"/>
              </a:rPr>
              <a:t>Agama Islam</a:t>
            </a:r>
            <a:endParaRPr lang="ms-MY" sz="2400" b="1" i="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2314" y="301760"/>
            <a:ext cx="9144000" cy="75097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a:off x="546489" y="4538974"/>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Rectangle 9"/>
          <p:cNvSpPr/>
          <p:nvPr/>
        </p:nvSpPr>
        <p:spPr>
          <a:xfrm>
            <a:off x="1115616" y="4509120"/>
            <a:ext cx="7272808" cy="1224136"/>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Bertindak Menolak Sebarang Percubaan Yang Boleh Membawa Perpecahan Dan Ketidakadilan.</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1" name="Curved Right Arrow 10"/>
          <p:cNvSpPr/>
          <p:nvPr/>
        </p:nvSpPr>
        <p:spPr>
          <a:xfrm>
            <a:off x="546489" y="1556792"/>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2" name="Curved Right Arrow 11"/>
          <p:cNvSpPr/>
          <p:nvPr/>
        </p:nvSpPr>
        <p:spPr>
          <a:xfrm>
            <a:off x="546489" y="2996952"/>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ectangle 8"/>
          <p:cNvSpPr/>
          <p:nvPr/>
        </p:nvSpPr>
        <p:spPr>
          <a:xfrm>
            <a:off x="1120431" y="2996952"/>
            <a:ext cx="7267993" cy="1296144"/>
          </a:xfrm>
          <a:prstGeom prst="rect">
            <a:avLst/>
          </a:prstGeom>
          <a:solidFill>
            <a:srgbClr val="FF99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Zahirkan Rasa Terima Kasih Itu Dengan Mematuhi Dan Turut Sama Menjayakan Apa Jua Usaha Yang Membawa Kepada Kemajuan Dan Keharmonian</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ectangle 5"/>
          <p:cNvSpPr/>
          <p:nvPr/>
        </p:nvSpPr>
        <p:spPr>
          <a:xfrm>
            <a:off x="1115616" y="1556792"/>
            <a:ext cx="7272808" cy="1224136"/>
          </a:xfrm>
          <a:prstGeom prst="rect">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Bersyukur Kepada Allah Taala Dan Berterima Kasih </a:t>
            </a:r>
            <a:r>
              <a:rPr lang="ms-MY" sz="2400" b="1" dirty="0" smtClean="0">
                <a:effectLst>
                  <a:glow rad="101600">
                    <a:schemeClr val="tx1">
                      <a:alpha val="60000"/>
                    </a:schemeClr>
                  </a:glow>
                  <a:outerShdw blurRad="38100" dist="38100" dir="2700000" algn="tl">
                    <a:srgbClr val="000000">
                      <a:alpha val="43137"/>
                    </a:srgbClr>
                  </a:outerShdw>
                </a:effectLst>
                <a:latin typeface="+mj-lt"/>
              </a:rPr>
              <a:t>Kepada </a:t>
            </a:r>
            <a:r>
              <a:rPr lang="ms-MY" sz="2400" b="1" dirty="0" err="1" smtClean="0">
                <a:effectLst>
                  <a:glow rad="101600">
                    <a:schemeClr val="tx1">
                      <a:alpha val="60000"/>
                    </a:schemeClr>
                  </a:glow>
                  <a:outerShdw blurRad="38100" dist="38100" dir="2700000" algn="tl">
                    <a:srgbClr val="000000">
                      <a:alpha val="43137"/>
                    </a:srgbClr>
                  </a:outerShdw>
                </a:effectLst>
                <a:latin typeface="+mj-lt"/>
              </a:rPr>
              <a:t>Waliyyul</a:t>
            </a: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err="1" smtClean="0">
                <a:effectLst>
                  <a:glow rad="101600">
                    <a:schemeClr val="tx1">
                      <a:alpha val="60000"/>
                    </a:schemeClr>
                  </a:glow>
                  <a:outerShdw blurRad="38100" dist="38100" dir="2700000" algn="tl">
                    <a:srgbClr val="000000">
                      <a:alpha val="43137"/>
                    </a:srgbClr>
                  </a:outerShdw>
                </a:effectLst>
                <a:latin typeface="+mj-lt"/>
              </a:rPr>
              <a:t>amri</a:t>
            </a:r>
            <a:r>
              <a:rPr lang="ms-MY" sz="2400" b="1" dirty="0" smtClean="0">
                <a:effectLst>
                  <a:glow rad="101600">
                    <a:schemeClr val="tx1">
                      <a:alpha val="60000"/>
                    </a:schemeClr>
                  </a:glow>
                  <a:outerShdw blurRad="38100" dist="38100" dir="2700000" algn="tl">
                    <a:srgbClr val="000000">
                      <a:alpha val="43137"/>
                    </a:srgbClr>
                  </a:outerShdw>
                </a:effectLst>
                <a:latin typeface="+mj-lt"/>
              </a:rPr>
              <a:t> Yang </a:t>
            </a:r>
            <a:r>
              <a:rPr lang="ms-MY" sz="2400" b="1" dirty="0" smtClean="0">
                <a:effectLst>
                  <a:glow rad="101600">
                    <a:schemeClr val="tx1">
                      <a:alpha val="60000"/>
                    </a:schemeClr>
                  </a:glow>
                  <a:outerShdw blurRad="38100" dist="38100" dir="2700000" algn="tl">
                    <a:srgbClr val="000000">
                      <a:alpha val="43137"/>
                    </a:srgbClr>
                  </a:outerShdw>
                </a:effectLst>
                <a:latin typeface="+mj-lt"/>
              </a:rPr>
              <a:t>Istiqamah Menunaikan Amanah Membela Islam</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83:</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9" y="1556792"/>
            <a:ext cx="9157175" cy="1938992"/>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4000" b="1" dirty="0">
                <a:ln w="3175" cmpd="sng">
                  <a:noFill/>
                  <a:prstDash val="solid"/>
                </a:ln>
                <a:effectLst>
                  <a:glow rad="101600">
                    <a:schemeClr val="bg1">
                      <a:alpha val="60000"/>
                    </a:schemeClr>
                  </a:glow>
                </a:effectLst>
                <a:latin typeface="Traditional Arabic" pitchFamily="2" charset="-78"/>
                <a:cs typeface="Traditional Arabic" pitchFamily="2" charset="-78"/>
              </a:rPr>
              <a:t> وَإِذَا جَاءَهُمْ أَمْرٌ مِّنَ الْأَمْنِ أَوِ الْخَوْفِ أَذَاعُوا بِهِ ۖ وَلَوْ رَدُّوهُ إِلَى الرَّسُولِ وَإِلَىٰ أُولِي الْأَمْرِ مِنْهُمْ لَعَلِمَهُ الَّذِينَ يَسْتَنبِطُونَهُ مِنْهُمْ ۗ وَلَوْلَا فَضْلُ اللَّهِ عَلَيْكُمْ وَرَحْمَتُهُ لَاتَّبَعْتُمُ الشَّيْطَانَ إِلَّا </a:t>
            </a:r>
            <a:r>
              <a:rPr lang="ar-SA" sz="4000" b="1" dirty="0" smtClean="0">
                <a:ln w="3175" cmpd="sng">
                  <a:noFill/>
                  <a:prstDash val="solid"/>
                </a:ln>
                <a:effectLst>
                  <a:glow rad="101600">
                    <a:schemeClr val="bg1">
                      <a:alpha val="60000"/>
                    </a:schemeClr>
                  </a:glow>
                </a:effectLst>
                <a:latin typeface="Traditional Arabic" pitchFamily="2" charset="-78"/>
                <a:cs typeface="Traditional Arabic" pitchFamily="2" charset="-78"/>
              </a:rPr>
              <a:t>قَلِيلًا</a:t>
            </a:r>
            <a:endParaRPr lang="ar-SA" sz="1600" b="1" dirty="0">
              <a:ln w="3175" cmpd="sng">
                <a:no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6867" y="3861048"/>
            <a:ext cx="9178995" cy="2808312"/>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000" i="1" dirty="0">
                <a:solidFill>
                  <a:schemeClr val="bg1"/>
                </a:solidFill>
                <a:effectLst>
                  <a:glow rad="101600">
                    <a:schemeClr val="tx1">
                      <a:alpha val="60000"/>
                    </a:schemeClr>
                  </a:glow>
                </a:effectLst>
                <a:latin typeface="Arial Black" pitchFamily="34" charset="0"/>
              </a:rPr>
              <a:t>“Dan apabila datang kepada mereka sesuatu berita mengenai keamanan atau kecemasan, mereka terus menghebahkannya; dan kalau mereka kembalikan hal itu kepada Rasulullah dan kepada Ulil-Amri di antara mereka, tentulah hal itu dapat diketahui oleh orang yang layak mengambil keputusan mengenainya di antara mereka; dan jika tidaklah kerana limpah kurnia Allah dan belas kasihan-Nya kepada kamu, tentulah kamu menurut Syaitan kecuali sedikit sahaja di antara kamu.”</a:t>
            </a:r>
            <a:endParaRPr lang="ms-MY" sz="2400" i="1" dirty="0">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1774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594417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15257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66328"/>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 kepada Allah SWT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4581128"/>
            <a:ext cx="9144000" cy="1152128"/>
          </a:xfrm>
          <a:prstGeom prst="rect">
            <a:avLst/>
          </a:prstGeom>
          <a:solidFill>
            <a:schemeClr val="bg1">
              <a:alpha val="49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r>
              <a:rPr lang="ms-MY"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r>
              <a:rPr lang="ms-MY"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ms-MY"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952253"/>
            <a:ext cx="9144000" cy="1692771"/>
          </a:xfrm>
          <a:prstGeom prst="rect">
            <a:avLst/>
          </a:prstGeom>
          <a:solidFill>
            <a:schemeClr val="bg1">
              <a:alpha val="47000"/>
            </a:schemeClr>
          </a:solidFill>
        </p:spPr>
        <p:txBody>
          <a:bodyPr wrap="square">
            <a:spAutoFit/>
          </a:bodyPr>
          <a:lstStyle/>
          <a:p>
            <a:pPr algn="ctr" rtl="1" fontAlgn="auto">
              <a:spcBef>
                <a:spcPts val="0"/>
              </a:spcBef>
              <a:spcAft>
                <a:spcPts val="0"/>
              </a:spcAft>
              <a:defRPr/>
            </a:pPr>
            <a:r>
              <a:rPr lang="ar-SA" sz="104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اَلْحَمْدُ لِلَّهِ</a:t>
            </a: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bg1">
              <a:alpha val="34000"/>
            </a:schemeClr>
          </a:solidFill>
        </p:spPr>
        <p:txBody>
          <a:bodyPr wrap="square">
            <a:spAutoFit/>
          </a:bodyPr>
          <a:lstStyle/>
          <a:p>
            <a:pPr algn="ctr" rtl="1">
              <a:defRPr/>
            </a:pPr>
            <a:r>
              <a:rPr lang="ar-SA" sz="11500" b="1" dirty="0" smtClean="0">
                <a:ln w="3175" cmpd="sng">
                  <a:noFill/>
                  <a:prstDash val="solid"/>
                </a:ln>
                <a:effectLst>
                  <a:glow rad="63500">
                    <a:schemeClr val="bg1">
                      <a:alpha val="40000"/>
                    </a:schemeClr>
                  </a:glow>
                </a:effectLst>
                <a:cs typeface="Traditional Arabic" pitchFamily="2" charset="-78"/>
              </a:rPr>
              <a:t>الْحَمْدُ لِلَّهِ</a:t>
            </a:r>
            <a:endParaRPr lang="en-US" sz="11500" b="1" dirty="0">
              <a:ln w="3175" cmpd="sng">
                <a:noFill/>
                <a:prstDash val="solid"/>
              </a:ln>
              <a:effectLst>
                <a:glow rad="63500">
                  <a:schemeClr val="bg1">
                    <a:alpha val="40000"/>
                  </a:scheme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bg1">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42358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33000"/>
            </a:schemeClr>
          </a:solidFill>
        </p:spPr>
        <p:txBody>
          <a:bodyPr wrap="square">
            <a:spAutoFit/>
          </a:bodyPr>
          <a:lstStyle/>
          <a:p>
            <a:pPr algn="ctr"/>
            <a:r>
              <a:rPr lang="ar-SA" sz="5400" b="1" dirty="0" smtClean="0">
                <a:effectLst>
                  <a:glow rad="101600">
                    <a:schemeClr val="bg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effectLst>
                <a:glow rad="101600">
                  <a:schemeClr val="bg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bg1">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42001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754326"/>
          </a:xfrm>
          <a:prstGeom prst="rect">
            <a:avLst/>
          </a:prstGeom>
          <a:solidFill>
            <a:schemeClr val="bg1">
              <a:alpha val="52000"/>
            </a:schemeClr>
          </a:solidFill>
        </p:spPr>
        <p:txBody>
          <a:bodyPr wrap="square">
            <a:spAutoFit/>
          </a:bodyPr>
          <a:lstStyle/>
          <a:p>
            <a:pPr algn="ctr" rtl="1">
              <a:defRPr/>
            </a:pPr>
            <a:r>
              <a:rPr lang="ar-SA" sz="5400" b="1" dirty="0">
                <a:effectLst>
                  <a:glow rad="101600">
                    <a:schemeClr val="bg1">
                      <a:alpha val="60000"/>
                    </a:schemeClr>
                  </a:glow>
                </a:effectLst>
                <a:cs typeface="Traditional Arabic" pitchFamily="2" charset="-78"/>
              </a:rPr>
              <a:t>اَللَّهُمَّ صَلِّ وَسَلِّمْ عَلَى سَيِّدِنَا مُحَمَّدٍ </a:t>
            </a:r>
            <a:endParaRPr lang="en-US" sz="5400" b="1" dirty="0">
              <a:effectLst>
                <a:glow rad="101600">
                  <a:schemeClr val="bg1">
                    <a:alpha val="60000"/>
                  </a:schemeClr>
                </a:glow>
              </a:effectLst>
              <a:cs typeface="Traditional Arabic" pitchFamily="2" charset="-78"/>
            </a:endParaRPr>
          </a:p>
          <a:p>
            <a:pPr algn="ctr" rtl="1">
              <a:defRPr/>
            </a:pPr>
            <a:r>
              <a:rPr lang="ar-SA" sz="5400" b="1" dirty="0">
                <a:effectLst>
                  <a:glow rad="101600">
                    <a:schemeClr val="bg1">
                      <a:alpha val="60000"/>
                    </a:schemeClr>
                  </a:glow>
                </a:effectLst>
                <a:cs typeface="Traditional Arabic" pitchFamily="2" charset="-78"/>
              </a:rPr>
              <a:t>وَعَلَى آلِهِ وَأَصْحَابِهِ وَأَتْبَاعِهِ إِلَى يَوْمِ الدِّيْنِ.</a:t>
            </a:r>
            <a:endParaRPr lang="ms-MY" sz="5400" dirty="0">
              <a:effectLst>
                <a:glow rad="101600">
                  <a:schemeClr val="bg1">
                    <a:alpha val="60000"/>
                  </a:schemeClr>
                </a:glo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bg1">
              <a:alpha val="48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2485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69938"/>
            <a:ext cx="9144000" cy="830997"/>
          </a:xfrm>
          <a:prstGeom prst="rect">
            <a:avLst/>
          </a:prstGeom>
          <a:solidFill>
            <a:schemeClr val="bg1">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jadilah</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a:defRPr/>
            </a:pP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57400"/>
            <a:ext cx="9144000" cy="830997"/>
          </a:xfrm>
          <a:prstGeom prst="rect">
            <a:avLst/>
          </a:prstGeom>
          <a:solidFill>
            <a:schemeClr val="bg1">
              <a:alpha val="49000"/>
            </a:schemeClr>
          </a:solidFill>
        </p:spPr>
        <p:txBody>
          <a:bodyPr wrap="square">
            <a:spAutoFit/>
          </a:bodyPr>
          <a:lstStyle/>
          <a:p>
            <a:pPr algn="ctr" rtl="1">
              <a:defRPr/>
            </a:pPr>
            <a:r>
              <a:rPr lang="ar-SA" sz="4800" b="1" dirty="0">
                <a:effectLst>
                  <a:glow rad="101600">
                    <a:schemeClr val="bg1">
                      <a:alpha val="60000"/>
                    </a:schemeClr>
                  </a:glow>
                </a:effectLst>
                <a:cs typeface="Traditional Arabic" pitchFamily="2" charset="-78"/>
              </a:rPr>
              <a:t>اتَّقُوا اللهَ، </a:t>
            </a:r>
            <a:r>
              <a:rPr lang="ar-SA" sz="4800" b="1" dirty="0" smtClean="0">
                <a:effectLst>
                  <a:glow rad="101600">
                    <a:schemeClr val="bg1">
                      <a:alpha val="60000"/>
                    </a:schemeClr>
                  </a:glow>
                </a:effectLst>
                <a:cs typeface="Traditional Arabic" pitchFamily="2" charset="-78"/>
              </a:rPr>
              <a:t>وَكُوْنُوا عِبَادَ </a:t>
            </a:r>
            <a:r>
              <a:rPr lang="ar-SA" sz="4800" b="1" dirty="0" smtClean="0">
                <a:effectLst>
                  <a:glow rad="101600">
                    <a:schemeClr val="bg1">
                      <a:alpha val="60000"/>
                    </a:schemeClr>
                  </a:glow>
                </a:effectLst>
                <a:cs typeface="Traditional Arabic" pitchFamily="2" charset="-78"/>
              </a:rPr>
              <a:t>اللهِ الصَّالِحِيْنَ. </a:t>
            </a:r>
            <a:endParaRPr lang="en-US" sz="4800" b="1" dirty="0">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321479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14803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5832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45121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00117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20851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2340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38336"/>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3861048"/>
            <a:ext cx="9144000" cy="2232248"/>
          </a:xfrm>
          <a:prstGeom prst="rect">
            <a:avLst/>
          </a:prstGeom>
          <a:solidFill>
            <a:schemeClr val="bg1">
              <a:alpha val="32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bersaksi  bahawa sesungguhnya tiada tuhan melainkan Allah Yang Maha Esa, tiada sekutu bagiNya dan juga aku  bersaksi bahawa Nabi Muhammad SAW itu adalah hamba-Nya dan Rasul-Nya.</a:t>
            </a:r>
          </a:p>
        </p:txBody>
      </p:sp>
      <p:sp>
        <p:nvSpPr>
          <p:cNvPr id="5" name="Rectangle 4"/>
          <p:cNvSpPr/>
          <p:nvPr/>
        </p:nvSpPr>
        <p:spPr>
          <a:xfrm>
            <a:off x="-26278" y="1859340"/>
            <a:ext cx="9170277" cy="1569660"/>
          </a:xfrm>
          <a:prstGeom prst="rect">
            <a:avLst/>
          </a:prstGeom>
          <a:solidFill>
            <a:schemeClr val="bg1">
              <a:alpha val="50000"/>
            </a:schemeClr>
          </a:solidFill>
        </p:spPr>
        <p:txBody>
          <a:bodyPr wrap="square">
            <a:spAutoFit/>
          </a:bodyPr>
          <a:lstStyle/>
          <a:p>
            <a:pPr algn="ctr" rtl="1" fontAlgn="auto">
              <a:spcBef>
                <a:spcPts val="0"/>
              </a:spcBef>
              <a:spcAft>
                <a:spcPts val="0"/>
              </a:spcAft>
              <a:defRPr/>
            </a:pP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وَأَشْهَدُ أَنْ لآ إِلَهَ إِلَّا اللهُ، وَحْدَهُ لاَ شَرِيْكَ لَه، </a:t>
            </a:r>
            <a:endParaRPr lang="en-US" sz="48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a:p>
            <a:pPr algn="ctr" rtl="1" fontAlgn="auto">
              <a:spcBef>
                <a:spcPts val="0"/>
              </a:spcBef>
              <a:spcAft>
                <a:spcPts val="0"/>
              </a:spcAft>
              <a:defRPr/>
            </a:pPr>
            <a:r>
              <a:rPr lang="ar-SA" sz="48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وَأَشْهَدُ </a:t>
            </a: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أَنَّ مُحَمَّدًا عَبْدُهُ وَرَسُوْلُهُ، اَلْمَبْعُوثُ رَحْمَةً لِلْعَالَمِيْن</a:t>
            </a: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9078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1039459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92575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85112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29806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764704"/>
            <a:ext cx="9144000" cy="6093976"/>
          </a:xfrm>
          <a:prstGeom prst="rect">
            <a:avLst/>
          </a:prstGeom>
          <a:solidFill>
            <a:schemeClr val="bg1">
              <a:alpha val="56000"/>
            </a:schemeClr>
          </a:solidFill>
        </p:spPr>
        <p:txBody>
          <a:bodyPr>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26/04/2019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MAULANA SULTAN, </a:t>
            </a:r>
            <a:r>
              <a:rPr lang="sv-SE"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PEMBELA </a:t>
            </a:r>
            <a:r>
              <a:rPr lang="sv-SE"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ISLAM, PAYUNG NEGERI </a:t>
            </a:r>
          </a:p>
          <a:p>
            <a:pPr algn="ctr">
              <a:defRPr/>
            </a:pPr>
            <a:r>
              <a:rPr lang="sv-SE"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RAKYAT</a:t>
            </a:r>
          </a:p>
          <a:p>
            <a:pPr algn="ctr">
              <a:defRPr/>
            </a:pPr>
            <a:endParaRPr lang="en-US" sz="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SETIAP </a:t>
            </a:r>
            <a:r>
              <a:rPr lang="en-US" sz="2000" b="1" dirty="0">
                <a:solidFill>
                  <a:prstClr val="black"/>
                </a:solidFill>
                <a:effectLst>
                  <a:glow rad="101600">
                    <a:prstClr val="white">
                      <a:alpha val="60000"/>
                    </a:prstClr>
                  </a:glow>
                </a:effectLst>
                <a:cs typeface="Arial" charset="0"/>
              </a:rPr>
              <a:t>ORANG ISLAM WAJIB MEMATUHI </a:t>
            </a:r>
            <a:r>
              <a:rPr lang="ar-SA" sz="2000" b="1" dirty="0">
                <a:solidFill>
                  <a:prstClr val="black"/>
                </a:solidFill>
                <a:effectLst>
                  <a:glow rad="101600">
                    <a:prstClr val="white">
                      <a:alpha val="60000"/>
                    </a:prstClr>
                  </a:glow>
                </a:effectLst>
                <a:cs typeface="Arial" charset="0"/>
              </a:rPr>
              <a:t>ولي </a:t>
            </a:r>
            <a:r>
              <a:rPr lang="ar-SA" sz="2000" b="1" dirty="0" smtClean="0">
                <a:solidFill>
                  <a:prstClr val="black"/>
                </a:solidFill>
                <a:effectLst>
                  <a:glow rad="101600">
                    <a:prstClr val="white">
                      <a:alpha val="60000"/>
                    </a:prstClr>
                  </a:glow>
                </a:effectLst>
                <a:cs typeface="Arial" charset="0"/>
              </a:rPr>
              <a:t>الأمر </a:t>
            </a:r>
            <a:r>
              <a:rPr lang="en-US" sz="2000" b="1" dirty="0" smtClean="0">
                <a:solidFill>
                  <a:prstClr val="black"/>
                </a:solidFill>
                <a:effectLst>
                  <a:glow rad="101600">
                    <a:prstClr val="white">
                      <a:alpha val="60000"/>
                    </a:prstClr>
                  </a:glow>
                </a:effectLst>
                <a:cs typeface="Arial" charset="0"/>
              </a:rPr>
              <a:t> SEBAGAIMANA </a:t>
            </a:r>
            <a:r>
              <a:rPr lang="en-US" sz="2000" b="1" dirty="0">
                <a:solidFill>
                  <a:prstClr val="black"/>
                </a:solidFill>
                <a:effectLst>
                  <a:glow rad="101600">
                    <a:prstClr val="white">
                      <a:alpha val="60000"/>
                    </a:prstClr>
                  </a:glow>
                </a:effectLst>
                <a:cs typeface="Arial" charset="0"/>
              </a:rPr>
              <a:t>FIRMAN ALLAH DALAM SURAH AN NISA AYAT 59. </a:t>
            </a:r>
            <a:r>
              <a:rPr lang="ar-SA" sz="2000" b="1" dirty="0">
                <a:solidFill>
                  <a:prstClr val="black"/>
                </a:solidFill>
                <a:effectLst>
                  <a:glow rad="101600">
                    <a:prstClr val="white">
                      <a:alpha val="60000"/>
                    </a:prstClr>
                  </a:glow>
                </a:effectLst>
                <a:cs typeface="Arial" charset="0"/>
              </a:rPr>
              <a:t>ولي الأمر </a:t>
            </a:r>
            <a:r>
              <a:rPr lang="en-US" sz="2000" b="1" dirty="0" smtClean="0">
                <a:solidFill>
                  <a:prstClr val="black"/>
                </a:solidFill>
                <a:effectLst>
                  <a:glow rad="101600">
                    <a:prstClr val="white">
                      <a:alpha val="60000"/>
                    </a:prstClr>
                  </a:glow>
                </a:effectLst>
                <a:cs typeface="Arial" charset="0"/>
              </a:rPr>
              <a:t>  BAGI </a:t>
            </a:r>
            <a:r>
              <a:rPr lang="en-US" sz="2000" b="1" dirty="0">
                <a:solidFill>
                  <a:prstClr val="black"/>
                </a:solidFill>
                <a:effectLst>
                  <a:glow rad="101600">
                    <a:prstClr val="white">
                      <a:alpha val="60000"/>
                    </a:prstClr>
                  </a:glow>
                </a:effectLst>
                <a:cs typeface="Arial" charset="0"/>
              </a:rPr>
              <a:t>NEGERI INI IALAH </a:t>
            </a:r>
            <a:r>
              <a:rPr lang="ar-SA" sz="2000" b="1" dirty="0">
                <a:solidFill>
                  <a:prstClr val="black"/>
                </a:solidFill>
                <a:effectLst>
                  <a:glow rad="101600">
                    <a:prstClr val="white">
                      <a:alpha val="60000"/>
                    </a:prstClr>
                  </a:glow>
                </a:effectLst>
                <a:cs typeface="Arial" charset="0"/>
              </a:rPr>
              <a:t>مولانا السلطان </a:t>
            </a:r>
            <a:r>
              <a:rPr lang="en-US" sz="2000" b="1" dirty="0" smtClean="0">
                <a:solidFill>
                  <a:prstClr val="black"/>
                </a:solidFill>
                <a:effectLst>
                  <a:glow rad="101600">
                    <a:prstClr val="white">
                      <a:alpha val="60000"/>
                    </a:prstClr>
                  </a:glow>
                </a:effectLst>
                <a:cs typeface="Arial" charset="0"/>
              </a:rPr>
              <a:t> YANG </a:t>
            </a:r>
            <a:r>
              <a:rPr lang="en-US" sz="2000" b="1" dirty="0">
                <a:solidFill>
                  <a:prstClr val="black"/>
                </a:solidFill>
                <a:effectLst>
                  <a:glow rad="101600">
                    <a:prstClr val="white">
                      <a:alpha val="60000"/>
                    </a:prstClr>
                  </a:glow>
                </a:effectLst>
                <a:cs typeface="Arial" charset="0"/>
              </a:rPr>
              <a:t>BERTANGGUNGJAWAB MEMBELA ISLAM , KEBAJIKAN RAKYAT DAN KEHARMONIAN NEGERI. </a:t>
            </a: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SISTEM </a:t>
            </a:r>
            <a:r>
              <a:rPr lang="en-US" sz="2000" b="1" dirty="0">
                <a:solidFill>
                  <a:prstClr val="black"/>
                </a:solidFill>
                <a:effectLst>
                  <a:glow rad="101600">
                    <a:prstClr val="white">
                      <a:alpha val="60000"/>
                    </a:prstClr>
                  </a:glow>
                </a:effectLst>
                <a:cs typeface="Arial" charset="0"/>
              </a:rPr>
              <a:t>DAN </a:t>
            </a:r>
            <a:r>
              <a:rPr lang="en-US" sz="2000" b="1" dirty="0" smtClean="0">
                <a:solidFill>
                  <a:prstClr val="black"/>
                </a:solidFill>
                <a:effectLst>
                  <a:glow rad="101600">
                    <a:prstClr val="white">
                      <a:alpha val="60000"/>
                    </a:prstClr>
                  </a:glow>
                </a:effectLst>
                <a:cs typeface="Arial" charset="0"/>
              </a:rPr>
              <a:t>INSTITUSI </a:t>
            </a:r>
            <a:r>
              <a:rPr lang="ar-SA" sz="2000" b="1" dirty="0" smtClean="0">
                <a:solidFill>
                  <a:prstClr val="black"/>
                </a:solidFill>
                <a:effectLst>
                  <a:glow rad="101600">
                    <a:prstClr val="white">
                      <a:alpha val="60000"/>
                    </a:prstClr>
                  </a:glow>
                </a:effectLst>
                <a:cs typeface="Arial" charset="0"/>
              </a:rPr>
              <a:t>ولي </a:t>
            </a:r>
            <a:r>
              <a:rPr lang="ar-SA" sz="2000" b="1" dirty="0">
                <a:solidFill>
                  <a:prstClr val="black"/>
                </a:solidFill>
                <a:effectLst>
                  <a:glow rad="101600">
                    <a:prstClr val="white">
                      <a:alpha val="60000"/>
                    </a:prstClr>
                  </a:glow>
                </a:effectLst>
                <a:cs typeface="Arial" charset="0"/>
              </a:rPr>
              <a:t>الأمر </a:t>
            </a:r>
            <a:r>
              <a:rPr lang="en-US" sz="2000" b="1" dirty="0" smtClean="0">
                <a:solidFill>
                  <a:prstClr val="black"/>
                </a:solidFill>
                <a:effectLst>
                  <a:glow rad="101600">
                    <a:prstClr val="white">
                      <a:alpha val="60000"/>
                    </a:prstClr>
                  </a:glow>
                </a:effectLst>
                <a:cs typeface="Arial" charset="0"/>
              </a:rPr>
              <a:t> NEGERI </a:t>
            </a:r>
            <a:r>
              <a:rPr lang="en-US" sz="2000" b="1" dirty="0">
                <a:solidFill>
                  <a:prstClr val="black"/>
                </a:solidFill>
                <a:effectLst>
                  <a:glow rad="101600">
                    <a:prstClr val="white">
                      <a:alpha val="60000"/>
                    </a:prstClr>
                  </a:glow>
                </a:effectLst>
                <a:cs typeface="Arial" charset="0"/>
              </a:rPr>
              <a:t>INI KEMAS, PATUH </a:t>
            </a:r>
            <a:r>
              <a:rPr lang="en-US" sz="2000" b="1" dirty="0" smtClean="0">
                <a:solidFill>
                  <a:prstClr val="black"/>
                </a:solidFill>
                <a:effectLst>
                  <a:glow rad="101600">
                    <a:prstClr val="white">
                      <a:alpha val="60000"/>
                    </a:prstClr>
                  </a:glow>
                </a:effectLst>
                <a:cs typeface="Arial" charset="0"/>
              </a:rPr>
              <a:t>SYARA’ </a:t>
            </a:r>
            <a:r>
              <a:rPr lang="en-US" sz="2000" b="1" dirty="0">
                <a:solidFill>
                  <a:prstClr val="black"/>
                </a:solidFill>
                <a:effectLst>
                  <a:glow rad="101600">
                    <a:prstClr val="white">
                      <a:alpha val="60000"/>
                    </a:prstClr>
                  </a:glow>
                </a:effectLst>
                <a:cs typeface="Arial" charset="0"/>
              </a:rPr>
              <a:t>DAN MENEPATI CIRI-CIRI </a:t>
            </a:r>
            <a:r>
              <a:rPr lang="ar-SA" sz="2000" b="1" dirty="0" smtClean="0">
                <a:solidFill>
                  <a:prstClr val="black"/>
                </a:solidFill>
                <a:effectLst>
                  <a:glow rad="101600">
                    <a:prstClr val="white">
                      <a:alpha val="60000"/>
                    </a:prstClr>
                  </a:glow>
                </a:effectLst>
                <a:cs typeface="Arial" charset="0"/>
              </a:rPr>
              <a:t>ولي </a:t>
            </a:r>
            <a:r>
              <a:rPr lang="ar-SA" sz="2000" b="1" dirty="0">
                <a:solidFill>
                  <a:prstClr val="black"/>
                </a:solidFill>
                <a:effectLst>
                  <a:glow rad="101600">
                    <a:prstClr val="white">
                      <a:alpha val="60000"/>
                    </a:prstClr>
                  </a:glow>
                </a:effectLst>
                <a:cs typeface="Arial" charset="0"/>
              </a:rPr>
              <a:t>الأمر </a:t>
            </a:r>
            <a:r>
              <a:rPr lang="en-US" sz="2000" b="1" dirty="0" smtClean="0">
                <a:solidFill>
                  <a:prstClr val="black"/>
                </a:solidFill>
                <a:effectLst>
                  <a:glow rad="101600">
                    <a:prstClr val="white">
                      <a:alpha val="60000"/>
                    </a:prstClr>
                  </a:glow>
                </a:effectLst>
                <a:cs typeface="Arial" charset="0"/>
              </a:rPr>
              <a:t> SEPERTI </a:t>
            </a:r>
            <a:r>
              <a:rPr lang="en-US" sz="2000" b="1" dirty="0">
                <a:solidFill>
                  <a:prstClr val="black"/>
                </a:solidFill>
                <a:effectLst>
                  <a:glow rad="101600">
                    <a:prstClr val="white">
                      <a:alpha val="60000"/>
                    </a:prstClr>
                  </a:glow>
                </a:effectLst>
                <a:cs typeface="Arial" charset="0"/>
              </a:rPr>
              <a:t>YANG TERDAPAT DALAM KITAB </a:t>
            </a:r>
            <a:r>
              <a:rPr lang="ar-SA" sz="2000" b="1" dirty="0">
                <a:solidFill>
                  <a:prstClr val="black"/>
                </a:solidFill>
                <a:effectLst>
                  <a:glow rad="101600">
                    <a:prstClr val="white">
                      <a:alpha val="60000"/>
                    </a:prstClr>
                  </a:glow>
                </a:effectLst>
                <a:cs typeface="Arial" charset="0"/>
              </a:rPr>
              <a:t>الأحكام </a:t>
            </a:r>
            <a:r>
              <a:rPr lang="en-US" sz="2000" b="1" dirty="0" smtClean="0">
                <a:solidFill>
                  <a:prstClr val="black"/>
                </a:solidFill>
                <a:effectLst>
                  <a:glow rad="101600">
                    <a:prstClr val="white">
                      <a:alpha val="60000"/>
                    </a:prstClr>
                  </a:glow>
                </a:effectLst>
                <a:cs typeface="Arial" charset="0"/>
              </a:rPr>
              <a:t>     </a:t>
            </a:r>
            <a:r>
              <a:rPr lang="ar-SA" sz="2000" b="1" dirty="0" smtClean="0">
                <a:solidFill>
                  <a:prstClr val="black"/>
                </a:solidFill>
                <a:effectLst>
                  <a:glow rad="101600">
                    <a:prstClr val="white">
                      <a:alpha val="60000"/>
                    </a:prstClr>
                  </a:glow>
                </a:effectLst>
                <a:cs typeface="Arial" charset="0"/>
              </a:rPr>
              <a:t>السلطانية </a:t>
            </a:r>
            <a:r>
              <a:rPr lang="en-US" sz="2000" b="1" dirty="0">
                <a:solidFill>
                  <a:prstClr val="black"/>
                </a:solidFill>
                <a:effectLst>
                  <a:glow rad="101600">
                    <a:prstClr val="white">
                      <a:alpha val="60000"/>
                    </a:prstClr>
                  </a:glow>
                </a:effectLst>
                <a:cs typeface="Arial" charset="0"/>
              </a:rPr>
              <a:t>OLEH IMAM MAAWARDI, ANTARANYA؛ URUS TADBIR PATUH SYARA', MENEGAKKAN KEDAULATAN ISLAM DAN </a:t>
            </a:r>
            <a:r>
              <a:rPr lang="en-US" sz="2000" b="1" dirty="0" smtClean="0">
                <a:solidFill>
                  <a:prstClr val="black"/>
                </a:solidFill>
                <a:effectLst>
                  <a:glow rad="101600">
                    <a:prstClr val="white">
                      <a:alpha val="60000"/>
                    </a:prstClr>
                  </a:glow>
                </a:effectLst>
                <a:cs typeface="Arial" charset="0"/>
              </a:rPr>
              <a:t>MENTAULIAHKAN PEGAWAI-PEGAWAI </a:t>
            </a:r>
            <a:r>
              <a:rPr lang="en-US" sz="2000" b="1" dirty="0">
                <a:solidFill>
                  <a:prstClr val="black"/>
                </a:solidFill>
                <a:effectLst>
                  <a:glow rad="101600">
                    <a:prstClr val="white">
                      <a:alpha val="60000"/>
                    </a:prstClr>
                  </a:glow>
                </a:effectLst>
                <a:cs typeface="Arial" charset="0"/>
              </a:rPr>
              <a:t>BERWIBAWA BAGI PENGURUSAN </a:t>
            </a:r>
            <a:r>
              <a:rPr lang="en-US" sz="2000" b="1" dirty="0" smtClean="0">
                <a:solidFill>
                  <a:prstClr val="black"/>
                </a:solidFill>
                <a:effectLst>
                  <a:glow rad="101600">
                    <a:prstClr val="white">
                      <a:alpha val="60000"/>
                    </a:prstClr>
                  </a:glow>
                </a:effectLst>
                <a:cs typeface="Arial" charset="0"/>
              </a:rPr>
              <a:t>AD-DIN</a:t>
            </a:r>
            <a:r>
              <a:rPr lang="en-US" sz="2000" b="1" dirty="0">
                <a:solidFill>
                  <a:prstClr val="black"/>
                </a:solidFill>
                <a:effectLst>
                  <a:glow rad="101600">
                    <a:prstClr val="white">
                      <a:alpha val="60000"/>
                    </a:prstClr>
                  </a:glow>
                </a:effectLst>
                <a:cs typeface="Arial" charset="0"/>
              </a:rPr>
              <a:t>, NEGERI, HAL EHWAL SYARIYAH DAN HARTA ISLAM</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KEPATUHAN </a:t>
            </a:r>
            <a:r>
              <a:rPr lang="en-US" sz="2000" b="1" dirty="0">
                <a:solidFill>
                  <a:prstClr val="black"/>
                </a:solidFill>
                <a:effectLst>
                  <a:glow rad="101600">
                    <a:prstClr val="white">
                      <a:alpha val="60000"/>
                    </a:prstClr>
                  </a:glow>
                </a:effectLst>
                <a:cs typeface="Arial" charset="0"/>
              </a:rPr>
              <a:t>DAN KETAATAN KEPADA </a:t>
            </a:r>
            <a:r>
              <a:rPr lang="ar-SA" sz="2000" b="1" dirty="0">
                <a:solidFill>
                  <a:prstClr val="black"/>
                </a:solidFill>
                <a:effectLst>
                  <a:glow rad="101600">
                    <a:prstClr val="white">
                      <a:alpha val="60000"/>
                    </a:prstClr>
                  </a:glow>
                </a:effectLst>
                <a:cs typeface="Arial" charset="0"/>
              </a:rPr>
              <a:t>ولي يالأمر </a:t>
            </a:r>
            <a:r>
              <a:rPr lang="en-US" sz="2000" b="1" dirty="0" smtClean="0">
                <a:solidFill>
                  <a:prstClr val="black"/>
                </a:solidFill>
                <a:effectLst>
                  <a:glow rad="101600">
                    <a:prstClr val="white">
                      <a:alpha val="60000"/>
                    </a:prstClr>
                  </a:glow>
                </a:effectLst>
                <a:cs typeface="Arial" charset="0"/>
              </a:rPr>
              <a:t> HUKUMNYA </a:t>
            </a:r>
            <a:r>
              <a:rPr lang="en-US" sz="2000" b="1" dirty="0">
                <a:solidFill>
                  <a:prstClr val="black"/>
                </a:solidFill>
                <a:effectLst>
                  <a:glow rad="101600">
                    <a:prstClr val="white">
                      <a:alpha val="60000"/>
                    </a:prstClr>
                  </a:glow>
                </a:effectLst>
                <a:cs typeface="Arial" charset="0"/>
              </a:rPr>
              <a:t>WAJIB KECUALI DALAM PERKARA-PERKARA YANG BERCANGGAH DENGAN SYARIAT</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KETAATAN </a:t>
            </a:r>
            <a:r>
              <a:rPr lang="en-US" sz="2000" b="1" dirty="0">
                <a:solidFill>
                  <a:prstClr val="black"/>
                </a:solidFill>
                <a:effectLst>
                  <a:glow rad="101600">
                    <a:prstClr val="white">
                      <a:alpha val="60000"/>
                    </a:prstClr>
                  </a:glow>
                </a:effectLst>
                <a:cs typeface="Arial" charset="0"/>
              </a:rPr>
              <a:t>KEPADA </a:t>
            </a:r>
            <a:r>
              <a:rPr lang="ar-SA" sz="2000" b="1" dirty="0">
                <a:solidFill>
                  <a:prstClr val="black"/>
                </a:solidFill>
                <a:effectLst>
                  <a:glow rad="101600">
                    <a:prstClr val="white">
                      <a:alpha val="60000"/>
                    </a:prstClr>
                  </a:glow>
                </a:effectLst>
                <a:cs typeface="Arial" charset="0"/>
              </a:rPr>
              <a:t>ولي الأمر </a:t>
            </a:r>
            <a:r>
              <a:rPr lang="en-US" sz="2000" b="1" dirty="0" smtClean="0">
                <a:solidFill>
                  <a:prstClr val="black"/>
                </a:solidFill>
                <a:effectLst>
                  <a:glow rad="101600">
                    <a:prstClr val="white">
                      <a:alpha val="60000"/>
                    </a:prstClr>
                  </a:glow>
                </a:effectLst>
                <a:cs typeface="Arial" charset="0"/>
              </a:rPr>
              <a:t> BERERTI </a:t>
            </a:r>
            <a:r>
              <a:rPr lang="en-US" sz="2000" b="1" dirty="0">
                <a:solidFill>
                  <a:prstClr val="black"/>
                </a:solidFill>
                <a:effectLst>
                  <a:glow rad="101600">
                    <a:prstClr val="white">
                      <a:alpha val="60000"/>
                    </a:prstClr>
                  </a:glow>
                </a:effectLst>
                <a:cs typeface="Arial" charset="0"/>
              </a:rPr>
              <a:t>SETIAP </a:t>
            </a:r>
            <a:r>
              <a:rPr lang="en-US" sz="2000" b="1" dirty="0" smtClean="0">
                <a:solidFill>
                  <a:prstClr val="black"/>
                </a:solidFill>
                <a:effectLst>
                  <a:glow rad="101600">
                    <a:prstClr val="white">
                      <a:alpha val="60000"/>
                    </a:prstClr>
                  </a:glow>
                </a:effectLst>
                <a:cs typeface="Arial" charset="0"/>
              </a:rPr>
              <a:t>ORANG </a:t>
            </a:r>
            <a:r>
              <a:rPr lang="en-US" sz="2000" b="1" dirty="0">
                <a:solidFill>
                  <a:prstClr val="black"/>
                </a:solidFill>
                <a:effectLst>
                  <a:glow rad="101600">
                    <a:prstClr val="white">
                      <a:alpha val="60000"/>
                    </a:prstClr>
                  </a:glow>
                </a:effectLst>
                <a:cs typeface="Arial" charset="0"/>
              </a:rPr>
              <a:t>BERTANGGUNGJAWAB MENYOKONG DAN BEKERJASAMA MENYERTAI APA JUA USAHA DEMI KEBAIKAN DAN KESEJAHTERAAN RAKYAT DAN NEGERI DI SAMPING MENYOKONG DAN  TERLIBAT DALAM SETIAP USAHA MENOLAK KEMUNGKARAN DAN KEBIADAPAN.</a:t>
            </a:r>
            <a:endParaRPr lang="en-US" sz="20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32763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66328"/>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 SAW</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191000"/>
            <a:ext cx="9144000" cy="1676400"/>
          </a:xfrm>
          <a:prstGeom prst="rect">
            <a:avLst/>
          </a:prstGeom>
          <a:solidFill>
            <a:schemeClr val="bg1">
              <a:alpha val="6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baginda sehingga hari pembalasan.</a:t>
            </a:r>
          </a:p>
        </p:txBody>
      </p:sp>
      <p:sp>
        <p:nvSpPr>
          <p:cNvPr id="5" name="Rectangle 4"/>
          <p:cNvSpPr/>
          <p:nvPr/>
        </p:nvSpPr>
        <p:spPr>
          <a:xfrm>
            <a:off x="18393" y="1890698"/>
            <a:ext cx="9144000" cy="1754326"/>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اللَّهُمَّ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صَلِّ وَسَلِّمْ عَلَى سَيِّدِنَا وَحَبِيْبِنَا مُحَمَّدٍ </a:t>
            </a:r>
            <a:endParaRPr lang="en-US"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وَعَلَى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آلِهِ وَصَحْبِهِ أَجْمَعِين</a:t>
            </a: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7883" y="4077072"/>
            <a:ext cx="9178995" cy="1745704"/>
          </a:xfrm>
          <a:prstGeom prst="rect">
            <a:avLst/>
          </a:prstGeom>
          <a:solidFill>
            <a:schemeClr val="bg1">
              <a:alpha val="46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 </a:t>
            </a:r>
            <a:r>
              <a:rPr lang="sv-SE"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yang penuh berkat ini menjadikan kita insan yang berjaya di dunia dan akhirat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4" y="1890698"/>
            <a:ext cx="9178995" cy="1754326"/>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اِتَّقُوا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اللهَ وَأُوْصِيْكُمْ وَإيَّايَ بِتَقْوَى الله، </a:t>
            </a:r>
            <a:endParaRPr lang="en-US"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فَقَدْ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فَازَ الْمُتَّقُوْن.</a:t>
            </a: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 y="1"/>
            <a:ext cx="91411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5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endPar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an-Nisa’ ayat </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59:</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8" y="1628800"/>
            <a:ext cx="9144000" cy="1938992"/>
          </a:xfrm>
          <a:prstGeom prst="rect">
            <a:avLst/>
          </a:prstGeom>
          <a:solidFill>
            <a:schemeClr val="bg1">
              <a:alpha val="38000"/>
            </a:schemeClr>
          </a:solidFill>
        </p:spPr>
        <p:txBody>
          <a:bodyPr wrap="square">
            <a:spAutoFit/>
          </a:bodyPr>
          <a:lstStyle/>
          <a:p>
            <a:pPr algn="ctr" rtl="1" fontAlgn="auto">
              <a:spcBef>
                <a:spcPts val="0"/>
              </a:spcBef>
              <a:spcAft>
                <a:spcPts val="0"/>
              </a:spcAft>
              <a:defRPr/>
            </a:pPr>
            <a:r>
              <a:rPr lang="ar-SA" sz="40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 يَا أَيُّهَا الَّذِينَ آمَنُوا أَطِيعُوا اللَّهَ وَأَطِيعُوا الرَّسُولَ وَأُولِي الْأَمْرِ مِنكُمْ ۖ فَإِن تَنَازَعْتُمْ فِي شَيْءٍ فَرُدُّوهُ إِلَى اللَّهِ وَالرَّسُولِ إِن كُنتُمْ تُؤْمِنُونَ بِاللَّهِ وَالْيَوْمِ الْآخِرِ ۚ ذَٰلِكَ خَيْرٌ وَأَحْسَنُ تَأْوِيلًا </a:t>
            </a:r>
            <a:r>
              <a:rPr lang="ar-SA" sz="2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(59)</a:t>
            </a:r>
            <a:endParaRPr lang="ar-SA" sz="20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1517" y="4005064"/>
            <a:ext cx="9178995" cy="2088232"/>
          </a:xfrm>
          <a:prstGeom prst="rect">
            <a:avLst/>
          </a:prstGeom>
          <a:solidFill>
            <a:schemeClr val="bg1">
              <a:alpha val="53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0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taatlah kamu kepada Allah dan Rasul dan kepada Ulil-Amri dari kalangan kamu. Kemudian jika kamu berselisih dalam sesuatu perkara, maka kembalikanlah ia kepada Allah dan Rasul-Nya jika benar kamu beriman kepada Allah dan hari akhirat. Yang demikian adalah lebih baik (bagi kamu), dan lebih elok pula kesudahannya.”</a:t>
            </a: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Penjelasan</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411760" y="1340768"/>
            <a:ext cx="4320480" cy="576064"/>
          </a:xfrm>
          <a:prstGeom prst="rect">
            <a:avLst/>
          </a:prstGeom>
          <a:blipFill>
            <a:blip r:embed="rId3"/>
            <a:tile tx="0" ty="0" sx="100000" sy="100000" flip="none" algn="tl"/>
          </a:blip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ms-MY" sz="2800" b="1" dirty="0" smtClean="0">
                <a:effectLst>
                  <a:glow rad="101600">
                    <a:schemeClr val="tx1">
                      <a:alpha val="60000"/>
                    </a:schemeClr>
                  </a:glow>
                  <a:outerShdw blurRad="38100" dist="38100" dir="2700000" algn="tl">
                    <a:srgbClr val="000000">
                      <a:alpha val="43137"/>
                    </a:srgbClr>
                  </a:outerShdw>
                </a:effectLst>
                <a:latin typeface="+mj-lt"/>
              </a:rPr>
              <a:t>AMANAH URUSAN</a:t>
            </a:r>
            <a:endParaRPr lang="ms-MY" sz="2800" b="1" dirty="0">
              <a:effectLst>
                <a:glow rad="101600">
                  <a:schemeClr val="tx1">
                    <a:alpha val="60000"/>
                  </a:schemeClr>
                </a:glow>
                <a:outerShdw blurRad="38100" dist="38100" dir="2700000" algn="tl">
                  <a:srgbClr val="000000">
                    <a:alpha val="43137"/>
                  </a:srgbClr>
                </a:outerShdw>
              </a:effectLst>
              <a:latin typeface="+mj-lt"/>
            </a:endParaRPr>
          </a:p>
        </p:txBody>
      </p:sp>
      <p:sp>
        <p:nvSpPr>
          <p:cNvPr id="5" name="Rounded Rectangle 4"/>
          <p:cNvSpPr/>
          <p:nvPr/>
        </p:nvSpPr>
        <p:spPr>
          <a:xfrm>
            <a:off x="827584" y="2204864"/>
            <a:ext cx="7956884"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Ad-Din, Kebajikan Rakyat Dan Keharmonian Negeri </a:t>
            </a:r>
            <a:r>
              <a:rPr lang="ms-MY" sz="2400" b="1" dirty="0" smtClean="0">
                <a:effectLst>
                  <a:glow rad="101600">
                    <a:schemeClr val="tx1">
                      <a:alpha val="60000"/>
                    </a:schemeClr>
                  </a:glow>
                  <a:outerShdw blurRad="38100" dist="38100" dir="2700000" algn="tl">
                    <a:srgbClr val="000000">
                      <a:alpha val="43137"/>
                    </a:srgbClr>
                  </a:outerShdw>
                </a:effectLst>
                <a:latin typeface="+mj-lt"/>
              </a:rPr>
              <a:t>/ Negara Kepada </a:t>
            </a:r>
            <a:r>
              <a:rPr lang="ms-MY" sz="2400" b="1" dirty="0" err="1" smtClean="0">
                <a:effectLst>
                  <a:glow rad="101600">
                    <a:schemeClr val="tx1">
                      <a:alpha val="60000"/>
                    </a:schemeClr>
                  </a:glow>
                  <a:outerShdw blurRad="38100" dist="38100" dir="2700000" algn="tl">
                    <a:srgbClr val="000000">
                      <a:alpha val="43137"/>
                    </a:srgbClr>
                  </a:outerShdw>
                </a:effectLst>
                <a:latin typeface="+mj-lt"/>
              </a:rPr>
              <a:t>Waliyyul</a:t>
            </a: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err="1" smtClean="0">
                <a:effectLst>
                  <a:glow rad="101600">
                    <a:schemeClr val="tx1">
                      <a:alpha val="60000"/>
                    </a:schemeClr>
                  </a:glow>
                  <a:outerShdw blurRad="38100" dist="38100" dir="2700000" algn="tl">
                    <a:srgbClr val="000000">
                      <a:alpha val="43137"/>
                    </a:srgbClr>
                  </a:outerShdw>
                </a:effectLst>
                <a:latin typeface="+mj-lt"/>
              </a:rPr>
              <a:t>Amri</a:t>
            </a:r>
            <a:r>
              <a:rPr lang="ms-MY" sz="2400" b="1" dirty="0" smtClean="0">
                <a:effectLst>
                  <a:glow rad="101600">
                    <a:schemeClr val="tx1">
                      <a:alpha val="60000"/>
                    </a:schemeClr>
                  </a:glow>
                  <a:outerShdw blurRad="38100" dist="38100" dir="2700000" algn="tl">
                    <a:srgbClr val="000000">
                      <a:alpha val="43137"/>
                    </a:srgbClr>
                  </a:outerShdw>
                </a:effectLst>
                <a:latin typeface="+mj-lt"/>
              </a:rPr>
              <a:t> Atau </a:t>
            </a:r>
            <a:r>
              <a:rPr lang="ms-MY" sz="2400" b="1" dirty="0" smtClean="0">
                <a:effectLst>
                  <a:glow rad="101600">
                    <a:schemeClr val="tx1">
                      <a:alpha val="60000"/>
                    </a:schemeClr>
                  </a:glow>
                  <a:outerShdw blurRad="38100" dist="38100" dir="2700000" algn="tl">
                    <a:srgbClr val="000000">
                      <a:alpha val="43137"/>
                    </a:srgbClr>
                  </a:outerShdw>
                </a:effectLst>
                <a:latin typeface="+mj-lt"/>
              </a:rPr>
              <a:t>Pemerintah</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ounded Rectangle 5"/>
          <p:cNvSpPr/>
          <p:nvPr/>
        </p:nvSpPr>
        <p:spPr>
          <a:xfrm>
            <a:off x="827584" y="3861048"/>
            <a:ext cx="7956884"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ms-MY" sz="2400" b="1" dirty="0" err="1" smtClean="0">
                <a:effectLst>
                  <a:glow rad="101600">
                    <a:schemeClr val="tx1">
                      <a:alpha val="60000"/>
                    </a:schemeClr>
                  </a:glow>
                  <a:outerShdw blurRad="38100" dist="38100" dir="2700000" algn="tl">
                    <a:srgbClr val="000000">
                      <a:alpha val="43137"/>
                    </a:srgbClr>
                  </a:outerShdw>
                </a:effectLst>
                <a:latin typeface="+mj-lt"/>
                <a:ea typeface="Times New Roman"/>
              </a:rPr>
              <a:t>Waliyyul</a:t>
            </a:r>
            <a:r>
              <a:rPr lang="ms-MY" sz="2400" b="1" dirty="0" smtClean="0">
                <a:effectLst>
                  <a:glow rad="101600">
                    <a:schemeClr val="tx1">
                      <a:alpha val="60000"/>
                    </a:schemeClr>
                  </a:glow>
                  <a:outerShdw blurRad="38100" dist="38100" dir="2700000" algn="tl">
                    <a:srgbClr val="000000">
                      <a:alpha val="43137"/>
                    </a:srgbClr>
                  </a:outerShdw>
                </a:effectLst>
                <a:latin typeface="+mj-lt"/>
                <a:ea typeface="Times New Roman"/>
              </a:rPr>
              <a:t> </a:t>
            </a:r>
            <a:r>
              <a:rPr lang="ms-MY" sz="2400" b="1" dirty="0" err="1" smtClean="0">
                <a:effectLst>
                  <a:glow rad="101600">
                    <a:schemeClr val="tx1">
                      <a:alpha val="60000"/>
                    </a:schemeClr>
                  </a:glow>
                  <a:outerShdw blurRad="38100" dist="38100" dir="2700000" algn="tl">
                    <a:srgbClr val="000000">
                      <a:alpha val="43137"/>
                    </a:srgbClr>
                  </a:outerShdw>
                </a:effectLst>
                <a:latin typeface="+mj-lt"/>
                <a:ea typeface="Times New Roman"/>
              </a:rPr>
              <a:t>Amri</a:t>
            </a:r>
            <a:r>
              <a:rPr lang="ms-MY" sz="2400" b="1" dirty="0" smtClean="0">
                <a:effectLst>
                  <a:glow rad="101600">
                    <a:schemeClr val="tx1">
                      <a:alpha val="60000"/>
                    </a:schemeClr>
                  </a:glow>
                  <a:outerShdw blurRad="38100" dist="38100" dir="2700000" algn="tl">
                    <a:srgbClr val="000000">
                      <a:alpha val="43137"/>
                    </a:srgbClr>
                  </a:outerShdw>
                </a:effectLst>
                <a:latin typeface="+mj-lt"/>
                <a:ea typeface="Times New Roman"/>
              </a:rPr>
              <a:t> Sukar </a:t>
            </a:r>
            <a:r>
              <a:rPr lang="ms-MY" sz="2400" b="1" dirty="0" smtClean="0">
                <a:effectLst>
                  <a:glow rad="101600">
                    <a:schemeClr val="tx1">
                      <a:alpha val="60000"/>
                    </a:schemeClr>
                  </a:glow>
                  <a:outerShdw blurRad="38100" dist="38100" dir="2700000" algn="tl">
                    <a:srgbClr val="000000">
                      <a:alpha val="43137"/>
                    </a:srgbClr>
                  </a:outerShdw>
                </a:effectLst>
                <a:latin typeface="+mj-lt"/>
                <a:ea typeface="Times New Roman"/>
              </a:rPr>
              <a:t>Menunaikan Amanah Yang Berat Tanpa</a:t>
            </a:r>
            <a:r>
              <a:rPr lang="ms-MY" sz="2000" b="1" dirty="0" smtClean="0">
                <a:effectLst>
                  <a:glow rad="101600">
                    <a:schemeClr val="tx1">
                      <a:alpha val="60000"/>
                    </a:schemeClr>
                  </a:glow>
                  <a:outerShdw blurRad="38100" dist="38100" dir="2700000" algn="tl">
                    <a:srgbClr val="000000">
                      <a:alpha val="43137"/>
                    </a:srgbClr>
                  </a:outerShdw>
                </a:effectLst>
                <a:latin typeface="+mj-lt"/>
                <a:ea typeface="Times New Roman"/>
              </a:rPr>
              <a:t> </a:t>
            </a:r>
            <a:endParaRPr lang="ms-MY" sz="2000" b="1" dirty="0" smtClean="0">
              <a:effectLst>
                <a:glow rad="101600">
                  <a:schemeClr val="tx1">
                    <a:alpha val="60000"/>
                  </a:schemeClr>
                </a:glow>
                <a:outerShdw blurRad="38100" dist="38100" dir="2700000" algn="tl">
                  <a:srgbClr val="000000">
                    <a:alpha val="43137"/>
                  </a:srgbClr>
                </a:outerShdw>
              </a:effectLst>
              <a:latin typeface="+mj-lt"/>
              <a:ea typeface="Times New Roman"/>
            </a:endParaRP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ea typeface="Times New Roman"/>
              </a:rPr>
              <a:t>KESETIAAN, KERJASAMA ATAU DOKONGAN RAKYAT </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7" name="Rounded Rectangle 6"/>
          <p:cNvSpPr/>
          <p:nvPr/>
        </p:nvSpPr>
        <p:spPr>
          <a:xfrm>
            <a:off x="417240" y="5301208"/>
            <a:ext cx="8547248" cy="12241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800" b="1" dirty="0" smtClean="0">
                <a:solidFill>
                  <a:srgbClr val="FFFF00"/>
                </a:solidFill>
                <a:effectLst>
                  <a:glow rad="101600">
                    <a:schemeClr val="tx1">
                      <a:alpha val="60000"/>
                    </a:schemeClr>
                  </a:glow>
                  <a:outerShdw blurRad="38100" dist="38100" dir="2700000" algn="tl">
                    <a:srgbClr val="000000">
                      <a:alpha val="43137"/>
                    </a:srgbClr>
                  </a:outerShdw>
                </a:effectLst>
                <a:latin typeface="+mj-lt"/>
              </a:rPr>
              <a:t>WAJIB</a:t>
            </a:r>
            <a:r>
              <a:rPr lang="ms-MY" sz="2400" b="1" dirty="0" smtClean="0">
                <a:effectLst>
                  <a:glow rad="101600">
                    <a:schemeClr val="tx1">
                      <a:alpha val="60000"/>
                    </a:schemeClr>
                  </a:glow>
                  <a:outerShdw blurRad="38100" dist="38100" dir="2700000" algn="tl">
                    <a:srgbClr val="000000">
                      <a:alpha val="43137"/>
                    </a:srgbClr>
                  </a:outerShdw>
                </a:effectLst>
                <a:latin typeface="+mj-lt"/>
              </a:rPr>
              <a:t> – Beri Ketaatan </a:t>
            </a:r>
            <a:r>
              <a:rPr lang="ms-MY" sz="2400" b="1" dirty="0" smtClean="0">
                <a:effectLst>
                  <a:glow rad="101600">
                    <a:schemeClr val="tx1">
                      <a:alpha val="60000"/>
                    </a:schemeClr>
                  </a:glow>
                  <a:outerShdw blurRad="38100" dist="38100" dir="2700000" algn="tl">
                    <a:srgbClr val="000000">
                      <a:alpha val="43137"/>
                    </a:srgbClr>
                  </a:outerShdw>
                </a:effectLst>
                <a:latin typeface="+mj-lt"/>
              </a:rPr>
              <a:t>Dan Kepatuhan </a:t>
            </a:r>
            <a:r>
              <a:rPr lang="ms-MY" sz="2400" b="1" dirty="0" smtClean="0">
                <a:effectLst>
                  <a:glow rad="101600">
                    <a:schemeClr val="tx1">
                      <a:alpha val="60000"/>
                    </a:schemeClr>
                  </a:glow>
                  <a:outerShdw blurRad="38100" dist="38100" dir="2700000" algn="tl">
                    <a:srgbClr val="000000">
                      <a:alpha val="43137"/>
                    </a:srgbClr>
                  </a:outerShdw>
                </a:effectLst>
                <a:latin typeface="+mj-lt"/>
              </a:rPr>
              <a:t>Kepada </a:t>
            </a:r>
            <a:r>
              <a:rPr lang="ms-MY" sz="2400" b="1" dirty="0" err="1" smtClean="0">
                <a:effectLst>
                  <a:glow rad="101600">
                    <a:schemeClr val="tx1">
                      <a:alpha val="60000"/>
                    </a:schemeClr>
                  </a:glow>
                  <a:outerShdw blurRad="38100" dist="38100" dir="2700000" algn="tl">
                    <a:srgbClr val="000000">
                      <a:alpha val="43137"/>
                    </a:srgbClr>
                  </a:outerShdw>
                </a:effectLst>
                <a:latin typeface="+mj-lt"/>
              </a:rPr>
              <a:t>Waliyyul</a:t>
            </a: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err="1" smtClean="0">
                <a:effectLst>
                  <a:glow rad="101600">
                    <a:schemeClr val="tx1">
                      <a:alpha val="60000"/>
                    </a:schemeClr>
                  </a:glow>
                  <a:outerShdw blurRad="38100" dist="38100" dir="2700000" algn="tl">
                    <a:srgbClr val="000000">
                      <a:alpha val="43137"/>
                    </a:srgbClr>
                  </a:outerShdw>
                </a:effectLst>
                <a:latin typeface="+mj-lt"/>
              </a:rPr>
              <a:t>Amri</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endParaRPr lang="en-US" sz="2400" b="1" dirty="0" smtClean="0">
              <a:effectLst>
                <a:glow rad="101600">
                  <a:schemeClr val="tx1">
                    <a:alpha val="60000"/>
                  </a:schemeClr>
                </a:glow>
                <a:outerShdw blurRad="38100" dist="38100" dir="2700000" algn="tl">
                  <a:srgbClr val="000000">
                    <a:alpha val="43137"/>
                  </a:srgbClr>
                </a:outerShdw>
              </a:effectLst>
              <a:latin typeface="+mj-lt"/>
            </a:endParaRP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smtClean="0">
                <a:effectLst>
                  <a:glow rad="101600">
                    <a:schemeClr val="tx1">
                      <a:alpha val="60000"/>
                    </a:schemeClr>
                  </a:glow>
                  <a:outerShdw blurRad="38100" dist="38100" dir="2700000" algn="tl">
                    <a:srgbClr val="000000">
                      <a:alpha val="43137"/>
                    </a:srgbClr>
                  </a:outerShdw>
                </a:effectLst>
                <a:latin typeface="+mj-lt"/>
              </a:rPr>
              <a:t>Kecuali  Perkara-perkara </a:t>
            </a:r>
            <a:r>
              <a:rPr lang="ms-MY" sz="2400" b="1" dirty="0" smtClean="0">
                <a:effectLst>
                  <a:glow rad="101600">
                    <a:schemeClr val="tx1">
                      <a:alpha val="60000"/>
                    </a:schemeClr>
                  </a:glow>
                  <a:outerShdw blurRad="38100" dist="38100" dir="2700000" algn="tl">
                    <a:srgbClr val="000000">
                      <a:alpha val="43137"/>
                    </a:srgbClr>
                  </a:outerShdw>
                </a:effectLst>
                <a:latin typeface="+mj-lt"/>
              </a:rPr>
              <a:t>Bercanggah Dengan Syariat Islam</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8" name="Right Arrow Callout 7"/>
          <p:cNvSpPr/>
          <p:nvPr/>
        </p:nvSpPr>
        <p:spPr>
          <a:xfrm>
            <a:off x="417240" y="3669700"/>
            <a:ext cx="698376" cy="382695"/>
          </a:xfrm>
          <a:prstGeom prst="rightArrowCallout">
            <a:avLst>
              <a:gd name="adj1" fmla="val 46722"/>
              <a:gd name="adj2" fmla="val 25000"/>
              <a:gd name="adj3" fmla="val 25000"/>
              <a:gd name="adj4" fmla="val 6497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effectLst>
                <a:glow rad="101600">
                  <a:schemeClr val="tx1">
                    <a:alpha val="60000"/>
                  </a:schemeClr>
                </a:glow>
              </a:effectLst>
            </a:endParaRPr>
          </a:p>
        </p:txBody>
      </p:sp>
      <p:sp>
        <p:nvSpPr>
          <p:cNvPr id="9" name="Curved Left Arrow 8"/>
          <p:cNvSpPr/>
          <p:nvPr/>
        </p:nvSpPr>
        <p:spPr>
          <a:xfrm rot="20973658">
            <a:off x="8374465" y="4437112"/>
            <a:ext cx="648072" cy="1008112"/>
          </a:xfrm>
          <a:prstGeom prst="curvedLeftArrow">
            <a:avLst>
              <a:gd name="adj1" fmla="val 25000"/>
              <a:gd name="adj2" fmla="val 38918"/>
              <a:gd name="adj3" fmla="val 25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Left-Up Arrow 9"/>
          <p:cNvSpPr/>
          <p:nvPr/>
        </p:nvSpPr>
        <p:spPr>
          <a:xfrm flipV="1">
            <a:off x="6491839" y="1484784"/>
            <a:ext cx="576064" cy="784445"/>
          </a:xfrm>
          <a:prstGeom prst="lef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8" y="1787332"/>
            <a:ext cx="9144000" cy="1569660"/>
          </a:xfrm>
          <a:prstGeom prst="rect">
            <a:avLst/>
          </a:prstGeom>
          <a:solidFill>
            <a:schemeClr val="bg1">
              <a:alpha val="35000"/>
            </a:schemeClr>
          </a:solidFill>
        </p:spPr>
        <p:txBody>
          <a:bodyPr wrap="square">
            <a:spAutoFit/>
          </a:bodyPr>
          <a:lstStyle/>
          <a:p>
            <a:pPr algn="ctr" rtl="1" fontAlgn="auto">
              <a:spcBef>
                <a:spcPts val="0"/>
              </a:spcBef>
              <a:spcAft>
                <a:spcPts val="0"/>
              </a:spcAft>
              <a:defRPr/>
            </a:pPr>
            <a:r>
              <a:rPr lang="ar-SA" sz="48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عَلى المَرْءِ المُسْلِم السَّمْعُ والطَّاعَةُ فِيما أَحَبَّ </a:t>
            </a:r>
            <a:r>
              <a:rPr lang="ar-SA" sz="4800" b="1" dirty="0" smtClean="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أَوْ </a:t>
            </a:r>
            <a:r>
              <a:rPr lang="ar-SA" sz="48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كَرِهَ </a:t>
            </a:r>
            <a:r>
              <a:rPr lang="ar-SA" sz="4800" b="1" dirty="0" smtClean="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إِلَّا أَنْ </a:t>
            </a:r>
            <a:r>
              <a:rPr lang="ar-SA" sz="48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يُؤْمَرْ بِمَعْصِيَةٍ </a:t>
            </a:r>
            <a:r>
              <a:rPr lang="ar-SA" sz="4800" b="1" dirty="0" smtClean="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فَلَا سَمْعَ وَلَا طَاعَة</a:t>
            </a:r>
            <a:r>
              <a:rPr lang="ar-SA" sz="4000" b="1" dirty="0" smtClean="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  </a:t>
            </a:r>
            <a:endParaRPr lang="ar-SA" sz="16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6867" y="4141618"/>
            <a:ext cx="9178995" cy="1944216"/>
          </a:xfrm>
          <a:prstGeom prst="rect">
            <a:avLst/>
          </a:prstGeom>
          <a:solidFill>
            <a:schemeClr val="bg1">
              <a:alpha val="52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 </a:t>
            </a: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 atas muslim mendengar dan mentaati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Waliyyul</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 </a:t>
            </a: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 dia suka atau tidak, kecuali jika diperintah melakukan sesuatu maksiat, maka ketika itu tidak boleh seseorang itu mendengar dan mentaatinya </a:t>
            </a: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 maksiat itu</a:t>
            </a: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51892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1585</Words>
  <Application>Microsoft Office PowerPoint</Application>
  <PresentationFormat>On-screen Show (4:3)</PresentationFormat>
  <Paragraphs>146</Paragraphs>
  <Slides>35</Slides>
  <Notes>0</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31</cp:revision>
  <dcterms:created xsi:type="dcterms:W3CDTF">2019-04-21T04:03:26Z</dcterms:created>
  <dcterms:modified xsi:type="dcterms:W3CDTF">2019-04-25T04:35:09Z</dcterms:modified>
</cp:coreProperties>
</file>